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328" r:id="rId4"/>
    <p:sldId id="325" r:id="rId5"/>
    <p:sldId id="258" r:id="rId6"/>
    <p:sldId id="259" r:id="rId7"/>
    <p:sldId id="260" r:id="rId8"/>
    <p:sldId id="261" r:id="rId9"/>
    <p:sldId id="263" r:id="rId10"/>
    <p:sldId id="262" r:id="rId11"/>
    <p:sldId id="265" r:id="rId12"/>
    <p:sldId id="264" r:id="rId13"/>
    <p:sldId id="326" r:id="rId14"/>
    <p:sldId id="266" r:id="rId15"/>
    <p:sldId id="267" r:id="rId16"/>
    <p:sldId id="268" r:id="rId17"/>
    <p:sldId id="269" r:id="rId18"/>
    <p:sldId id="270" r:id="rId19"/>
    <p:sldId id="271" r:id="rId20"/>
    <p:sldId id="272" r:id="rId21"/>
    <p:sldId id="273" r:id="rId22"/>
    <p:sldId id="274" r:id="rId23"/>
    <p:sldId id="275" r:id="rId24"/>
    <p:sldId id="278" r:id="rId25"/>
    <p:sldId id="279" r:id="rId26"/>
    <p:sldId id="280" r:id="rId27"/>
    <p:sldId id="281" r:id="rId28"/>
    <p:sldId id="282" r:id="rId29"/>
    <p:sldId id="283" r:id="rId30"/>
    <p:sldId id="284" r:id="rId31"/>
    <p:sldId id="285" r:id="rId32"/>
    <p:sldId id="286" r:id="rId33"/>
    <p:sldId id="287" r:id="rId34"/>
    <p:sldId id="289" r:id="rId35"/>
    <p:sldId id="288" r:id="rId36"/>
    <p:sldId id="290" r:id="rId37"/>
    <p:sldId id="291" r:id="rId38"/>
    <p:sldId id="292" r:id="rId39"/>
    <p:sldId id="293" r:id="rId40"/>
    <p:sldId id="327" r:id="rId41"/>
    <p:sldId id="294" r:id="rId42"/>
    <p:sldId id="295" r:id="rId43"/>
    <p:sldId id="296" r:id="rId44"/>
    <p:sldId id="297" r:id="rId45"/>
    <p:sldId id="298" r:id="rId46"/>
    <p:sldId id="299"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29" r:id="rId60"/>
    <p:sldId id="313" r:id="rId61"/>
    <p:sldId id="314" r:id="rId62"/>
    <p:sldId id="315" r:id="rId63"/>
    <p:sldId id="316" r:id="rId64"/>
    <p:sldId id="317" r:id="rId65"/>
    <p:sldId id="318" r:id="rId66"/>
    <p:sldId id="319" r:id="rId67"/>
    <p:sldId id="320" r:id="rId68"/>
    <p:sldId id="321" r:id="rId69"/>
    <p:sldId id="322" r:id="rId70"/>
    <p:sldId id="323" r:id="rId71"/>
    <p:sldId id="330" r:id="rId72"/>
    <p:sldId id="331" r:id="rId73"/>
    <p:sldId id="277" r:id="rId7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366"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
          <p:cNvGrpSpPr>
            <a:grpSpLocks/>
          </p:cNvGrpSpPr>
          <p:nvPr/>
        </p:nvGrpSpPr>
        <p:grpSpPr bwMode="auto">
          <a:xfrm>
            <a:off x="0" y="0"/>
            <a:ext cx="9144000" cy="6858000"/>
            <a:chOff x="0" y="0"/>
            <a:chExt cx="9144000" cy="6858000"/>
          </a:xfrm>
        </p:grpSpPr>
        <p:sp>
          <p:nvSpPr>
            <p:cNvPr id="5"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0"/>
          <p:cNvSpPr/>
          <p:nvPr/>
        </p:nvSpPr>
        <p:spPr>
          <a:xfrm>
            <a:off x="990600" y="1017588"/>
            <a:ext cx="7178675" cy="4830762"/>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a:off x="990600" y="1009650"/>
            <a:ext cx="7180263" cy="4832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 name="Picture 2" descr="C:\Users\Administrator\Desktop\Pushpin Dev\Assets\pushpinLeft.png"/>
          <p:cNvPicPr>
            <a:picLocks noChangeAspect="1" noChangeArrowheads="1"/>
          </p:cNvPicPr>
          <p:nvPr/>
        </p:nvPicPr>
        <p:blipFill>
          <a:blip r:embed="rId3"/>
          <a:srcRect/>
          <a:stretch>
            <a:fillRect/>
          </a:stretch>
        </p:blipFill>
        <p:spPr bwMode="auto">
          <a:xfrm rot="1435684">
            <a:off x="769938" y="701675"/>
            <a:ext cx="566737" cy="568325"/>
          </a:xfrm>
          <a:prstGeom prst="rect">
            <a:avLst/>
          </a:prstGeom>
          <a:noFill/>
          <a:ln w="9525">
            <a:noFill/>
            <a:miter lim="800000"/>
            <a:headEnd/>
            <a:tailEnd/>
          </a:ln>
        </p:spPr>
      </p:pic>
      <p:pic>
        <p:nvPicPr>
          <p:cNvPr id="11" name="Picture 2" descr="C:\Users\Administrator\Desktop\Pushpin Dev\Assets\pushpinLeft.png"/>
          <p:cNvPicPr>
            <a:picLocks noChangeAspect="1" noChangeArrowheads="1"/>
          </p:cNvPicPr>
          <p:nvPr/>
        </p:nvPicPr>
        <p:blipFill>
          <a:blip r:embed="rId3"/>
          <a:srcRect/>
          <a:stretch>
            <a:fillRect/>
          </a:stretch>
        </p:blipFill>
        <p:spPr bwMode="auto">
          <a:xfrm rot="4096196">
            <a:off x="7854950" y="749300"/>
            <a:ext cx="566738" cy="566738"/>
          </a:xfrm>
          <a:prstGeom prst="rect">
            <a:avLst/>
          </a:prstGeom>
          <a:noFill/>
          <a:ln w="9525">
            <a:noFill/>
            <a:miter lim="800000"/>
            <a:headEnd/>
            <a:tailEnd/>
          </a:ln>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Date Placeholder 3"/>
          <p:cNvSpPr>
            <a:spLocks noGrp="1"/>
          </p:cNvSpPr>
          <p:nvPr>
            <p:ph type="dt" sz="half" idx="10"/>
          </p:nvPr>
        </p:nvSpPr>
        <p:spPr>
          <a:xfrm>
            <a:off x="6770688" y="5357813"/>
            <a:ext cx="1214437" cy="365125"/>
          </a:xfrm>
        </p:spPr>
        <p:txBody>
          <a:bodyPr/>
          <a:lstStyle>
            <a:lvl1pPr>
              <a:defRPr/>
            </a:lvl1pPr>
          </a:lstStyle>
          <a:p>
            <a:pPr>
              <a:defRPr/>
            </a:pPr>
            <a:fld id="{E2C64785-E774-4EAB-8085-08751E5042F1}" type="datetimeFigureOut">
              <a:rPr lang="en-US"/>
              <a:pPr>
                <a:defRPr/>
              </a:pPr>
              <a:t>11/3/2011</a:t>
            </a:fld>
            <a:endParaRPr lang="en-US"/>
          </a:p>
        </p:txBody>
      </p:sp>
      <p:sp>
        <p:nvSpPr>
          <p:cNvPr id="13" name="Footer Placeholder 4"/>
          <p:cNvSpPr>
            <a:spLocks noGrp="1"/>
          </p:cNvSpPr>
          <p:nvPr>
            <p:ph type="ftr" sz="quarter" idx="11"/>
          </p:nvPr>
        </p:nvSpPr>
        <p:spPr>
          <a:xfrm>
            <a:off x="1174750" y="5357813"/>
            <a:ext cx="5033963" cy="365125"/>
          </a:xfrm>
        </p:spPr>
        <p:txBody>
          <a:bodyPr/>
          <a:lstStyle>
            <a:lvl1pPr>
              <a:defRPr/>
            </a:lvl1pPr>
          </a:lstStyle>
          <a:p>
            <a:pPr>
              <a:defRPr/>
            </a:pPr>
            <a:endParaRPr lang="en-US"/>
          </a:p>
        </p:txBody>
      </p:sp>
      <p:sp>
        <p:nvSpPr>
          <p:cNvPr id="14" name="Slide Number Placeholder 5"/>
          <p:cNvSpPr>
            <a:spLocks noGrp="1"/>
          </p:cNvSpPr>
          <p:nvPr>
            <p:ph type="sldNum" sz="quarter" idx="12"/>
          </p:nvPr>
        </p:nvSpPr>
        <p:spPr>
          <a:xfrm>
            <a:off x="6213475" y="5357813"/>
            <a:ext cx="554038" cy="365125"/>
          </a:xfrm>
        </p:spPr>
        <p:txBody>
          <a:bodyPr/>
          <a:lstStyle>
            <a:lvl1pPr algn="ctr">
              <a:defRPr/>
            </a:lvl1pPr>
          </a:lstStyle>
          <a:p>
            <a:pPr>
              <a:defRPr/>
            </a:pPr>
            <a:fld id="{AC76A0B8-70AC-4252-B094-67607F6D1B9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DBC74B4-4B51-469D-95CF-330EC417AAC2}" type="datetimeFigureOut">
              <a:rPr lang="en-US"/>
              <a:pPr>
                <a:defRPr/>
              </a:pPr>
              <a:t>11/3/2011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3A9789-038C-42AD-AE30-BF48B40388E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4079661-30DA-4EA0-949B-CC5307DCD7BC}" type="datetimeFigureOut">
              <a:rPr lang="en-US"/>
              <a:pPr>
                <a:defRPr/>
              </a:pPr>
              <a:t>11/3/2011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6237D98-06FE-430C-A9C1-697632752A8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988AA5D-0858-4A8A-BF09-83F904529EA2}" type="datetimeFigureOut">
              <a:rPr lang="en-US"/>
              <a:pPr>
                <a:defRPr/>
              </a:pPr>
              <a:t>11/3/2011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761FB2-06CF-4A35-A952-03A446734DD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5A98C2-7420-4DE0-AE85-B9657F6DFFD4}" type="datetimeFigureOut">
              <a:rPr lang="en-US"/>
              <a:pPr>
                <a:defRPr/>
              </a:pPr>
              <a:t>11/3/2011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261394-A21A-40A0-9AA2-FF61B6BA8D0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F2C0C32B-5174-4050-8B3E-4D21C1870191}" type="datetimeFigureOut">
              <a:rPr lang="en-US"/>
              <a:pPr>
                <a:defRPr/>
              </a:pPr>
              <a:t>11/3/2011</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9A36A781-80AB-4567-8665-3A970527B71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5"/>
          </p:nvPr>
        </p:nvSpPr>
        <p:spPr/>
        <p:txBody>
          <a:bodyPr/>
          <a:lstStyle>
            <a:lvl1pPr>
              <a:defRPr/>
            </a:lvl1pPr>
          </a:lstStyle>
          <a:p>
            <a:pPr>
              <a:defRPr/>
            </a:pPr>
            <a:fld id="{0F658637-C5C2-43F9-A78F-9F58E5B58F41}" type="datetimeFigureOut">
              <a:rPr lang="en-US"/>
              <a:pPr>
                <a:defRPr/>
              </a:pPr>
              <a:t>11/3/2011</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
        <p:nvSpPr>
          <p:cNvPr id="9" name="Slide Number Placeholder 5"/>
          <p:cNvSpPr>
            <a:spLocks noGrp="1"/>
          </p:cNvSpPr>
          <p:nvPr>
            <p:ph type="sldNum" sz="quarter" idx="17"/>
          </p:nvPr>
        </p:nvSpPr>
        <p:spPr/>
        <p:txBody>
          <a:bodyPr/>
          <a:lstStyle>
            <a:lvl1pPr>
              <a:defRPr/>
            </a:lvl1pPr>
          </a:lstStyle>
          <a:p>
            <a:pPr>
              <a:defRPr/>
            </a:pPr>
            <a:fld id="{BF1851D1-900D-4D72-90CD-9364B66D34F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2424425-948B-418C-919B-B9B3A7446A66}" type="datetimeFigureOut">
              <a:rPr lang="en-US"/>
              <a:pPr>
                <a:defRPr/>
              </a:pPr>
              <a:t>11/3/2011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F9C5130-B8DA-499D-AC01-5B94B1D7E6A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5468DA6-F4CC-4F99-8B1F-67D174036257}" type="datetimeFigureOut">
              <a:rPr lang="en-US"/>
              <a:pPr>
                <a:defRPr/>
              </a:pPr>
              <a:t>11/3/2011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691BA87-C92B-4DC8-B52A-79AA8BE666B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5"/>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6"/>
          <p:cNvSpPr/>
          <p:nvPr/>
        </p:nvSpPr>
        <p:spPr>
          <a:xfrm rot="60000">
            <a:off x="4471988" y="603250"/>
            <a:ext cx="3787775"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2"/>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3"/>
          <p:cNvSpPr/>
          <p:nvPr/>
        </p:nvSpPr>
        <p:spPr>
          <a:xfrm rot="21540000">
            <a:off x="749300" y="576263"/>
            <a:ext cx="3789363"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a:xfrm rot="60000">
            <a:off x="6342063" y="5886450"/>
            <a:ext cx="1212850" cy="365125"/>
          </a:xfrm>
        </p:spPr>
        <p:txBody>
          <a:bodyPr/>
          <a:lstStyle>
            <a:lvl1pPr>
              <a:defRPr/>
            </a:lvl1pPr>
          </a:lstStyle>
          <a:p>
            <a:pPr>
              <a:defRPr/>
            </a:pPr>
            <a:fld id="{7E1AF83A-AB86-45D6-AC5F-673BDEF38702}" type="datetimeFigureOut">
              <a:rPr lang="en-US"/>
              <a:pPr>
                <a:defRPr/>
              </a:pPr>
              <a:t>11/3/2011</a:t>
            </a:fld>
            <a:endParaRPr lang="en-US"/>
          </a:p>
        </p:txBody>
      </p:sp>
      <p:sp>
        <p:nvSpPr>
          <p:cNvPr id="16" name="Footer Placeholder 5"/>
          <p:cNvSpPr>
            <a:spLocks noGrp="1"/>
          </p:cNvSpPr>
          <p:nvPr>
            <p:ph type="ftr" sz="quarter" idx="11"/>
          </p:nvPr>
        </p:nvSpPr>
        <p:spPr>
          <a:xfrm rot="21540000">
            <a:off x="914400" y="5829300"/>
            <a:ext cx="3522663" cy="365125"/>
          </a:xfrm>
        </p:spPr>
        <p:txBody>
          <a:bodyPr/>
          <a:lstStyle>
            <a:lvl1pPr>
              <a:defRPr/>
            </a:lvl1pPr>
          </a:lstStyle>
          <a:p>
            <a:pPr>
              <a:defRPr/>
            </a:pPr>
            <a:endParaRPr lang="en-US"/>
          </a:p>
        </p:txBody>
      </p:sp>
      <p:sp>
        <p:nvSpPr>
          <p:cNvPr id="17" name="Slide Number Placeholder 6"/>
          <p:cNvSpPr>
            <a:spLocks noGrp="1"/>
          </p:cNvSpPr>
          <p:nvPr>
            <p:ph type="sldNum" sz="quarter" idx="12"/>
          </p:nvPr>
        </p:nvSpPr>
        <p:spPr>
          <a:xfrm rot="60000">
            <a:off x="7558088" y="5897563"/>
            <a:ext cx="554037" cy="365125"/>
          </a:xfrm>
        </p:spPr>
        <p:txBody>
          <a:bodyPr/>
          <a:lstStyle>
            <a:lvl1pPr>
              <a:defRPr/>
            </a:lvl1pPr>
          </a:lstStyle>
          <a:p>
            <a:pPr>
              <a:defRPr/>
            </a:pPr>
            <a:fld id="{FD5F53E6-6987-41BE-B12A-752BE66F930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2"/>
          <p:cNvSpPr/>
          <p:nvPr/>
        </p:nvSpPr>
        <p:spPr>
          <a:xfrm rot="21540000">
            <a:off x="744538" y="576263"/>
            <a:ext cx="3789362"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28"/>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29"/>
          <p:cNvSpPr/>
          <p:nvPr/>
        </p:nvSpPr>
        <p:spPr>
          <a:xfrm rot="60000">
            <a:off x="4464050" y="603250"/>
            <a:ext cx="3789363"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a:xfrm rot="60000">
            <a:off x="6345238" y="5888038"/>
            <a:ext cx="1214437" cy="365125"/>
          </a:xfrm>
        </p:spPr>
        <p:txBody>
          <a:bodyPr/>
          <a:lstStyle>
            <a:lvl1pPr>
              <a:defRPr/>
            </a:lvl1pPr>
          </a:lstStyle>
          <a:p>
            <a:pPr>
              <a:defRPr/>
            </a:pPr>
            <a:fld id="{229956DB-7FA9-4D3C-89F3-43064A942354}" type="datetimeFigureOut">
              <a:rPr lang="en-US"/>
              <a:pPr>
                <a:defRPr/>
              </a:pPr>
              <a:t>11/3/2011</a:t>
            </a:fld>
            <a:endParaRPr lang="en-US"/>
          </a:p>
        </p:txBody>
      </p:sp>
      <p:sp>
        <p:nvSpPr>
          <p:cNvPr id="16" name="Footer Placeholder 5"/>
          <p:cNvSpPr>
            <a:spLocks noGrp="1"/>
          </p:cNvSpPr>
          <p:nvPr>
            <p:ph type="ftr" sz="quarter" idx="11"/>
          </p:nvPr>
        </p:nvSpPr>
        <p:spPr>
          <a:xfrm rot="21540000">
            <a:off x="914400" y="5830888"/>
            <a:ext cx="3319463" cy="365125"/>
          </a:xfrm>
        </p:spPr>
        <p:txBody>
          <a:bodyPr/>
          <a:lstStyle>
            <a:lvl1pPr>
              <a:defRPr/>
            </a:lvl1pPr>
          </a:lstStyle>
          <a:p>
            <a:pPr>
              <a:defRPr/>
            </a:pPr>
            <a:endParaRPr lang="en-US"/>
          </a:p>
        </p:txBody>
      </p:sp>
      <p:sp>
        <p:nvSpPr>
          <p:cNvPr id="17" name="Slide Number Placeholder 6"/>
          <p:cNvSpPr>
            <a:spLocks noGrp="1"/>
          </p:cNvSpPr>
          <p:nvPr>
            <p:ph type="sldNum" sz="quarter" idx="12"/>
          </p:nvPr>
        </p:nvSpPr>
        <p:spPr>
          <a:xfrm rot="60000">
            <a:off x="7562850" y="5900738"/>
            <a:ext cx="554038" cy="365125"/>
          </a:xfrm>
        </p:spPr>
        <p:txBody>
          <a:bodyPr/>
          <a:lstStyle>
            <a:lvl1pPr>
              <a:defRPr/>
            </a:lvl1pPr>
          </a:lstStyle>
          <a:p>
            <a:pPr>
              <a:defRPr/>
            </a:pPr>
            <a:fld id="{9936239F-4C55-43FE-B792-8174BE3FEE5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15"/>
          <p:cNvGrpSpPr>
            <a:grpSpLocks/>
          </p:cNvGrpSpPr>
          <p:nvPr/>
        </p:nvGrpSpPr>
        <p:grpSpPr bwMode="auto">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731838" y="574675"/>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731838" y="576263"/>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2" name="Picture 2" descr="C:\Users\Administrator\Desktop\Pushpin Dev\Assets\pushpinLeft.png"/>
          <p:cNvPicPr>
            <a:picLocks noChangeAspect="1" noChangeArrowheads="1"/>
          </p:cNvPicPr>
          <p:nvPr/>
        </p:nvPicPr>
        <p:blipFill>
          <a:blip r:embed="rId14"/>
          <a:srcRect/>
          <a:stretch>
            <a:fillRect/>
          </a:stretch>
        </p:blipFill>
        <p:spPr bwMode="auto">
          <a:xfrm rot="1435684">
            <a:off x="544513" y="273050"/>
            <a:ext cx="566737" cy="568325"/>
          </a:xfrm>
          <a:prstGeom prst="rect">
            <a:avLst/>
          </a:prstGeom>
          <a:noFill/>
          <a:ln w="9525">
            <a:noFill/>
            <a:miter lim="800000"/>
            <a:headEnd/>
            <a:tailEnd/>
          </a:ln>
        </p:spPr>
      </p:pic>
      <p:pic>
        <p:nvPicPr>
          <p:cNvPr id="1033" name="Picture 2" descr="C:\Users\Administrator\Desktop\Pushpin Dev\Assets\pushpinLeft.png"/>
          <p:cNvPicPr>
            <a:picLocks noChangeAspect="1" noChangeArrowheads="1"/>
          </p:cNvPicPr>
          <p:nvPr/>
        </p:nvPicPr>
        <p:blipFill>
          <a:blip r:embed="rId14"/>
          <a:srcRect/>
          <a:stretch>
            <a:fillRect/>
          </a:stretch>
        </p:blipFill>
        <p:spPr bwMode="auto">
          <a:xfrm rot="4096196">
            <a:off x="8115300" y="298450"/>
            <a:ext cx="566738" cy="566738"/>
          </a:xfrm>
          <a:prstGeom prst="rect">
            <a:avLst/>
          </a:prstGeom>
          <a:noFill/>
          <a:ln w="9525">
            <a:noFill/>
            <a:miter lim="800000"/>
            <a:headEnd/>
            <a:tailEnd/>
          </a:ln>
        </p:spPr>
      </p:pic>
      <p:sp>
        <p:nvSpPr>
          <p:cNvPr id="1034" name="Title Placeholder 1"/>
          <p:cNvSpPr>
            <a:spLocks noGrp="1"/>
          </p:cNvSpPr>
          <p:nvPr>
            <p:ph type="title"/>
          </p:nvPr>
        </p:nvSpPr>
        <p:spPr bwMode="auto">
          <a:xfrm>
            <a:off x="1095375" y="817563"/>
            <a:ext cx="6964363" cy="12017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5" name="Text Placeholder 2"/>
          <p:cNvSpPr>
            <a:spLocks noGrp="1"/>
          </p:cNvSpPr>
          <p:nvPr>
            <p:ph type="body" idx="1"/>
          </p:nvPr>
        </p:nvSpPr>
        <p:spPr bwMode="auto">
          <a:xfrm>
            <a:off x="1463675" y="2119313"/>
            <a:ext cx="6196013" cy="360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454775" y="5808663"/>
            <a:ext cx="121285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solidFill>
                <a:latin typeface="Rage Italic" pitchFamily="66" charset="0"/>
              </a:defRPr>
            </a:lvl1pPr>
          </a:lstStyle>
          <a:p>
            <a:pPr>
              <a:defRPr/>
            </a:pPr>
            <a:fld id="{BD3D2880-D199-41B4-88C6-3BE5A19EA8CC}" type="datetimeFigureOut">
              <a:rPr lang="en-US"/>
              <a:pPr>
                <a:defRPr/>
              </a:pPr>
              <a:t>11/3/2011</a:t>
            </a:fld>
            <a:endParaRPr lang="en-US"/>
          </a:p>
        </p:txBody>
      </p:sp>
      <p:sp>
        <p:nvSpPr>
          <p:cNvPr id="5" name="Footer Placeholder 4"/>
          <p:cNvSpPr>
            <a:spLocks noGrp="1"/>
          </p:cNvSpPr>
          <p:nvPr>
            <p:ph type="ftr" sz="quarter" idx="3"/>
          </p:nvPr>
        </p:nvSpPr>
        <p:spPr>
          <a:xfrm>
            <a:off x="914400" y="5808663"/>
            <a:ext cx="5540375" cy="365125"/>
          </a:xfrm>
          <a:prstGeom prst="rect">
            <a:avLst/>
          </a:prstGeom>
        </p:spPr>
        <p:txBody>
          <a:bodyPr vert="horz" lIns="91440" tIns="45720" rIns="91440" bIns="45720" rtlCol="0" anchor="ctr"/>
          <a:lstStyle>
            <a:lvl1pPr algn="l" fontAlgn="auto">
              <a:spcBef>
                <a:spcPts val="0"/>
              </a:spcBef>
              <a:spcAft>
                <a:spcPts val="0"/>
              </a:spcAft>
              <a:defRPr sz="1400">
                <a:solidFill>
                  <a:schemeClr val="tx2"/>
                </a:solidFill>
                <a:latin typeface="Rage Italic" pitchFamily="66" charset="0"/>
              </a:defRPr>
            </a:lvl1pPr>
          </a:lstStyle>
          <a:p>
            <a:pPr>
              <a:defRPr/>
            </a:pPr>
            <a:endParaRPr lang="en-US"/>
          </a:p>
        </p:txBody>
      </p:sp>
      <p:sp>
        <p:nvSpPr>
          <p:cNvPr id="6" name="Slide Number Placeholder 5"/>
          <p:cNvSpPr>
            <a:spLocks noGrp="1"/>
          </p:cNvSpPr>
          <p:nvPr>
            <p:ph type="sldNum" sz="quarter" idx="4"/>
          </p:nvPr>
        </p:nvSpPr>
        <p:spPr>
          <a:xfrm>
            <a:off x="7670800" y="5808663"/>
            <a:ext cx="554038" cy="365125"/>
          </a:xfrm>
          <a:prstGeom prst="rect">
            <a:avLst/>
          </a:prstGeom>
        </p:spPr>
        <p:txBody>
          <a:bodyPr vert="horz" lIns="91440" tIns="45720" rIns="91440" bIns="45720" rtlCol="0" anchor="ctr"/>
          <a:lstStyle>
            <a:lvl1pPr algn="r" fontAlgn="auto">
              <a:spcBef>
                <a:spcPts val="0"/>
              </a:spcBef>
              <a:spcAft>
                <a:spcPts val="0"/>
              </a:spcAft>
              <a:defRPr sz="1400">
                <a:solidFill>
                  <a:schemeClr val="tx2"/>
                </a:solidFill>
                <a:latin typeface="Rage Italic" pitchFamily="66" charset="0"/>
              </a:defRPr>
            </a:lvl1pPr>
          </a:lstStyle>
          <a:p>
            <a:pPr>
              <a:defRPr/>
            </a:pPr>
            <a:fld id="{2A2F29C5-63CB-4F4A-9745-A9D34D4CE6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72" r:id="rId1"/>
    <p:sldLayoutId id="2147483971" r:id="rId2"/>
    <p:sldLayoutId id="2147483970" r:id="rId3"/>
    <p:sldLayoutId id="2147483969" r:id="rId4"/>
    <p:sldLayoutId id="2147483968" r:id="rId5"/>
    <p:sldLayoutId id="2147483967" r:id="rId6"/>
    <p:sldLayoutId id="2147483966" r:id="rId7"/>
    <p:sldLayoutId id="2147483973" r:id="rId8"/>
    <p:sldLayoutId id="2147483974" r:id="rId9"/>
    <p:sldLayoutId id="2147483965" r:id="rId10"/>
    <p:sldLayoutId id="214748396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nstantia" pitchFamily="18" charset="0"/>
        </a:defRPr>
      </a:lvl2pPr>
      <a:lvl3pPr algn="ctr" rtl="0" eaLnBrk="0" fontAlgn="base" hangingPunct="0">
        <a:spcBef>
          <a:spcPct val="0"/>
        </a:spcBef>
        <a:spcAft>
          <a:spcPct val="0"/>
        </a:spcAft>
        <a:defRPr sz="4400">
          <a:solidFill>
            <a:schemeClr val="tx1"/>
          </a:solidFill>
          <a:latin typeface="Constantia" pitchFamily="18" charset="0"/>
        </a:defRPr>
      </a:lvl3pPr>
      <a:lvl4pPr algn="ctr" rtl="0" eaLnBrk="0" fontAlgn="base" hangingPunct="0">
        <a:spcBef>
          <a:spcPct val="0"/>
        </a:spcBef>
        <a:spcAft>
          <a:spcPct val="0"/>
        </a:spcAft>
        <a:defRPr sz="4400">
          <a:solidFill>
            <a:schemeClr val="tx1"/>
          </a:solidFill>
          <a:latin typeface="Constantia" pitchFamily="18" charset="0"/>
        </a:defRPr>
      </a:lvl4pPr>
      <a:lvl5pPr algn="ctr" rtl="0" eaLnBrk="0" fontAlgn="base" hangingPunct="0">
        <a:spcBef>
          <a:spcPct val="0"/>
        </a:spcBef>
        <a:spcAft>
          <a:spcPct val="0"/>
        </a:spcAft>
        <a:defRPr sz="44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2"/>
        </a:buClr>
        <a:buSzPct val="85000"/>
        <a:buFont typeface="Brush Script MT"/>
        <a:buChar char="O"/>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2"/>
        </a:buClr>
        <a:buSzPct val="85000"/>
        <a:buFont typeface="Brush Script MT"/>
        <a:buChar char="O"/>
        <a:defRPr sz="2200" kern="1200">
          <a:solidFill>
            <a:schemeClr val="tx1"/>
          </a:solidFill>
          <a:latin typeface="+mn-lt"/>
          <a:ea typeface="+mn-ea"/>
          <a:cs typeface="+mn-cs"/>
        </a:defRPr>
      </a:lvl2pPr>
      <a:lvl3pPr marL="914400" indent="-228600" algn="l" rtl="0" eaLnBrk="0" fontAlgn="base" hangingPunct="0">
        <a:spcBef>
          <a:spcPct val="20000"/>
        </a:spcBef>
        <a:spcAft>
          <a:spcPct val="0"/>
        </a:spcAft>
        <a:buClr>
          <a:schemeClr val="accent2"/>
        </a:buClr>
        <a:buSzPct val="85000"/>
        <a:buFont typeface="Brush Script MT"/>
        <a:buChar char="O"/>
        <a:defRPr sz="2000" kern="1200">
          <a:solidFill>
            <a:schemeClr val="tx1"/>
          </a:solidFill>
          <a:latin typeface="+mn-lt"/>
          <a:ea typeface="+mn-ea"/>
          <a:cs typeface="+mn-cs"/>
        </a:defRPr>
      </a:lvl3pPr>
      <a:lvl4pPr marL="1279525" indent="-228600" algn="l" rtl="0" eaLnBrk="0" fontAlgn="base" hangingPunct="0">
        <a:spcBef>
          <a:spcPct val="20000"/>
        </a:spcBef>
        <a:spcAft>
          <a:spcPct val="0"/>
        </a:spcAft>
        <a:buClr>
          <a:schemeClr val="accent2"/>
        </a:buClr>
        <a:buSzPct val="85000"/>
        <a:buFont typeface="Brush Script MT"/>
        <a:buChar char="O"/>
        <a:defRPr kern="1200">
          <a:solidFill>
            <a:schemeClr val="tx1"/>
          </a:solidFill>
          <a:latin typeface="+mn-lt"/>
          <a:ea typeface="+mn-ea"/>
          <a:cs typeface="+mn-cs"/>
        </a:defRPr>
      </a:lvl4pPr>
      <a:lvl5pPr marL="1644650" indent="-228600" algn="l" rtl="0" eaLnBrk="0" fontAlgn="base" hangingPunct="0">
        <a:spcBef>
          <a:spcPct val="20000"/>
        </a:spcBef>
        <a:spcAft>
          <a:spcPct val="0"/>
        </a:spcAft>
        <a:buClr>
          <a:schemeClr val="accent2"/>
        </a:buClr>
        <a:buSzPct val="85000"/>
        <a:buFont typeface="Brush Script MT"/>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www.google.com/imgres?imgurl=http://truthforfree.com/html/tithing-related/images/comic_pastormoney.jpg&amp;imgrefurl=http://truthforfree.com/html/tithing-related/tithing.html&amp;usg=__jPzrtnS6r2rHSCGx1lmyUDq4qbw=&amp;h=400&amp;w=342&amp;sz=76&amp;hl=en&amp;start=0&amp;zoom=1&amp;tbnid=vmGsnwFGWrZIDM:&amp;tbnh=107&amp;tbnw=91&amp;ei=L8QlTrWwEYTfgQelrKHvBQ&amp;prev=/search?q=tithing&amp;um=1&amp;hl=en&amp;sa=N&amp;rlz=1W1SKPB_en&amp;biw=1280&amp;bih=530&amp;tbm=isch&amp;um=1&amp;itbs=1&amp;iact=hc&amp;vpx=1029&amp;vpy=164&amp;dur=3744&amp;hovh=243&amp;hovw=208&amp;tx=33&amp;ty=125&amp;page=1&amp;ndsp=24&amp;ved=1t:429,r:23,s:0&amp;biw=1280&amp;bih=530" TargetMode="External"/><Relationship Id="rId2" Type="http://schemas.openxmlformats.org/officeDocument/2006/relationships/hyperlink" Target="http://www.ucg.org/booklet/what-does-bible-teach-about-tithing/why-tithe-todays-world/" TargetMode="External"/><Relationship Id="rId1" Type="http://schemas.openxmlformats.org/officeDocument/2006/relationships/slideLayout" Target="../slideLayouts/slideLayout2.xml"/><Relationship Id="rId4" Type="http://schemas.openxmlformats.org/officeDocument/2006/relationships/hyperlink" Target="http://www.google.com/imgres?imgurl=http://truthforfree.com/html/tithing-related/images/tithing_jesuspaiditall.jpg&amp;imgrefurl=http://truthforfree.com/html/tithing-related/tithing.html&amp;usg=__ZDgPMt6tePz6AWOerDeWTha6YcE=&amp;h=548&amp;w=400&amp;sz=35&amp;hl=en&amp;start=24&amp;zoom=1&amp;tbnid=dv2LrORYRBFcGM:&amp;tbnh=113&amp;tbnw=82&amp;ei=L8QlTrWwEYTfgQelrKHvBQ&amp;prev=/search?q=tithing&amp;um=1&amp;hl=en&amp;sa=N&amp;rlz=1W1SKPB_en&amp;biw=1280&amp;bih=530&amp;tbm=isch&amp;um=1&amp;itbs=1&amp;iact=rc&amp;dur=437&amp;page=2&amp;ndsp=23&amp;ved=1t:429,r:9,s:24&amp;tx=36&amp;ty=27"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981200"/>
            <a:ext cx="6324600" cy="1470025"/>
          </a:xfrm>
        </p:spPr>
        <p:txBody>
          <a:bodyPr rtlCol="0">
            <a:normAutofit fontScale="90000"/>
          </a:bodyPr>
          <a:lstStyle/>
          <a:p>
            <a:pPr eaLnBrk="1" fontAlgn="auto" hangingPunct="1">
              <a:spcAft>
                <a:spcPts val="0"/>
              </a:spcAft>
              <a:defRPr/>
            </a:pPr>
            <a:r>
              <a:rPr lang="en-US" dirty="0" smtClean="0"/>
              <a:t>Tithing as a</a:t>
            </a:r>
            <a:br>
              <a:rPr lang="en-US" dirty="0" smtClean="0"/>
            </a:br>
            <a:r>
              <a:rPr lang="en-US" dirty="0" smtClean="0"/>
              <a:t> Spiritual Discipline</a:t>
            </a:r>
            <a:endParaRPr lang="en-US" dirty="0"/>
          </a:p>
        </p:txBody>
      </p:sp>
      <p:sp>
        <p:nvSpPr>
          <p:cNvPr id="13314" name="Subtitle 2"/>
          <p:cNvSpPr>
            <a:spLocks noGrp="1"/>
          </p:cNvSpPr>
          <p:nvPr>
            <p:ph type="subTitle" idx="1"/>
          </p:nvPr>
        </p:nvSpPr>
        <p:spPr>
          <a:xfrm>
            <a:off x="533400" y="4419600"/>
            <a:ext cx="8077200" cy="1371600"/>
          </a:xfrm>
        </p:spPr>
        <p:txBody>
          <a:bodyPr/>
          <a:lstStyle/>
          <a:p>
            <a:pPr eaLnBrk="1" hangingPunct="1"/>
            <a:r>
              <a:rPr lang="en-US" smtClean="0"/>
              <a:t>Rev. Ernest C. Etheredge</a:t>
            </a:r>
          </a:p>
          <a:p>
            <a:pPr eaLnBrk="1" hangingPunct="1"/>
            <a:r>
              <a:rPr lang="en-US" smtClean="0"/>
              <a:t>and</a:t>
            </a:r>
          </a:p>
          <a:p>
            <a:pPr eaLnBrk="1" hangingPunct="1"/>
            <a:r>
              <a:rPr lang="en-US" smtClean="0"/>
              <a:t>Donald Love</a:t>
            </a:r>
          </a:p>
        </p:txBody>
      </p:sp>
      <p:pic>
        <p:nvPicPr>
          <p:cNvPr id="13315" name="Picture 3"/>
          <p:cNvPicPr>
            <a:picLocks noChangeAspect="1"/>
          </p:cNvPicPr>
          <p:nvPr/>
        </p:nvPicPr>
        <p:blipFill>
          <a:blip r:embed="rId2"/>
          <a:srcRect/>
          <a:stretch>
            <a:fillRect/>
          </a:stretch>
        </p:blipFill>
        <p:spPr bwMode="auto">
          <a:xfrm>
            <a:off x="3494088" y="304800"/>
            <a:ext cx="2190750" cy="153352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        The Purpose of the   </a:t>
            </a:r>
            <a:br>
              <a:rPr lang="en-US" dirty="0" smtClean="0"/>
            </a:br>
            <a:r>
              <a:rPr lang="en-US" dirty="0"/>
              <a:t> </a:t>
            </a:r>
            <a:r>
              <a:rPr lang="en-US" dirty="0" smtClean="0"/>
              <a:t>        Church Today</a:t>
            </a:r>
            <a:endParaRPr lang="en-US" dirty="0"/>
          </a:p>
        </p:txBody>
      </p:sp>
      <p:sp>
        <p:nvSpPr>
          <p:cNvPr id="22530" name="Content Placeholder 2"/>
          <p:cNvSpPr>
            <a:spLocks noGrp="1"/>
          </p:cNvSpPr>
          <p:nvPr>
            <p:ph idx="1"/>
          </p:nvPr>
        </p:nvSpPr>
        <p:spPr>
          <a:xfrm>
            <a:off x="1219200" y="2057400"/>
            <a:ext cx="6592888" cy="4038600"/>
          </a:xfrm>
        </p:spPr>
        <p:txBody>
          <a:bodyPr/>
          <a:lstStyle/>
          <a:p>
            <a:pPr eaLnBrk="1" hangingPunct="1"/>
            <a:r>
              <a:rPr lang="en-US" sz="2800" smtClean="0"/>
              <a:t>Over the past century the information media—publications, radio, television and, more recently, the Internet—have played important roles in enabling the Church to pursue its mission of preaching the gospel.</a:t>
            </a:r>
          </a:p>
        </p:txBody>
      </p:sp>
      <p:pic>
        <p:nvPicPr>
          <p:cNvPr id="2253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        The Purpose of the   </a:t>
            </a:r>
            <a:br>
              <a:rPr lang="en-US" dirty="0" smtClean="0"/>
            </a:br>
            <a:r>
              <a:rPr lang="en-US" dirty="0"/>
              <a:t> </a:t>
            </a:r>
            <a:r>
              <a:rPr lang="en-US" dirty="0" smtClean="0"/>
              <a:t>        Church Today</a:t>
            </a:r>
            <a:endParaRPr lang="en-US" dirty="0"/>
          </a:p>
        </p:txBody>
      </p:sp>
      <p:sp>
        <p:nvSpPr>
          <p:cNvPr id="23554" name="Content Placeholder 2"/>
          <p:cNvSpPr>
            <a:spLocks noGrp="1"/>
          </p:cNvSpPr>
          <p:nvPr>
            <p:ph idx="1"/>
          </p:nvPr>
        </p:nvSpPr>
        <p:spPr>
          <a:xfrm>
            <a:off x="1219200" y="2514600"/>
            <a:ext cx="6592888" cy="3581400"/>
          </a:xfrm>
        </p:spPr>
        <p:txBody>
          <a:bodyPr/>
          <a:lstStyle/>
          <a:p>
            <a:pPr eaLnBrk="1" hangingPunct="1"/>
            <a:r>
              <a:rPr lang="en-US" sz="2800" smtClean="0"/>
              <a:t>The Church has been faced with the question of how God wants His work to be financed.</a:t>
            </a:r>
          </a:p>
        </p:txBody>
      </p:sp>
      <p:pic>
        <p:nvPicPr>
          <p:cNvPr id="2355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        The Purpose of the   </a:t>
            </a:r>
            <a:br>
              <a:rPr lang="en-US" dirty="0" smtClean="0"/>
            </a:br>
            <a:r>
              <a:rPr lang="en-US" dirty="0"/>
              <a:t> </a:t>
            </a:r>
            <a:r>
              <a:rPr lang="en-US" dirty="0" smtClean="0"/>
              <a:t>        Church Today</a:t>
            </a:r>
            <a:endParaRPr lang="en-US" dirty="0"/>
          </a:p>
        </p:txBody>
      </p:sp>
      <p:sp>
        <p:nvSpPr>
          <p:cNvPr id="3" name="Content Placeholder 2"/>
          <p:cNvSpPr>
            <a:spLocks noGrp="1"/>
          </p:cNvSpPr>
          <p:nvPr>
            <p:ph idx="1"/>
          </p:nvPr>
        </p:nvSpPr>
        <p:spPr>
          <a:xfrm>
            <a:off x="1219200" y="2362200"/>
            <a:ext cx="6592888" cy="3360738"/>
          </a:xfrm>
        </p:spPr>
        <p:txBody>
          <a:bodyPr rtlCol="0">
            <a:normAutofit/>
          </a:bodyPr>
          <a:lstStyle/>
          <a:p>
            <a:pPr marL="274320" indent="-274320" eaLnBrk="1" fontAlgn="auto" hangingPunct="1">
              <a:spcAft>
                <a:spcPts val="0"/>
              </a:spcAft>
              <a:buFont typeface="Brush Script MT" pitchFamily="66" charset="0"/>
              <a:buChar char="O"/>
              <a:defRPr/>
            </a:pPr>
            <a:r>
              <a:rPr lang="en-US" dirty="0"/>
              <a:t> By carefully and conscientiously examining the Bible as a whole, we find ample evidence that a consistent financial method is addressed in the pages of Holy Scripture. </a:t>
            </a:r>
            <a:endParaRPr lang="en-US" dirty="0" smtClean="0"/>
          </a:p>
          <a:p>
            <a:pPr marL="274320" indent="-274320" eaLnBrk="1" fontAlgn="auto" hangingPunct="1">
              <a:spcAft>
                <a:spcPts val="0"/>
              </a:spcAft>
              <a:buFont typeface="Brush Script MT" pitchFamily="66" charset="0"/>
              <a:buChar char="O"/>
              <a:defRPr/>
            </a:pPr>
            <a:endParaRPr lang="en-US" dirty="0" smtClean="0"/>
          </a:p>
          <a:p>
            <a:pPr marL="0" indent="0" algn="ctr" eaLnBrk="1" fontAlgn="auto" hangingPunct="1">
              <a:spcAft>
                <a:spcPts val="0"/>
              </a:spcAft>
              <a:buFont typeface="Brush Script MT" pitchFamily="66" charset="0"/>
              <a:buNone/>
              <a:defRPr/>
            </a:pPr>
            <a:r>
              <a:rPr lang="en-US" sz="3200" b="1" dirty="0" smtClean="0"/>
              <a:t>That </a:t>
            </a:r>
            <a:r>
              <a:rPr lang="en-US" sz="3200" b="1" dirty="0"/>
              <a:t>method is tithing.</a:t>
            </a:r>
          </a:p>
          <a:p>
            <a:pPr marL="274320" indent="-274320" eaLnBrk="1" fontAlgn="auto" hangingPunct="1">
              <a:spcAft>
                <a:spcPts val="0"/>
              </a:spcAft>
              <a:buFont typeface="Brush Script MT" pitchFamily="66" charset="0"/>
              <a:buChar char="O"/>
              <a:defRPr/>
            </a:pPr>
            <a:endParaRPr lang="en-US" dirty="0"/>
          </a:p>
        </p:txBody>
      </p:sp>
      <p:pic>
        <p:nvPicPr>
          <p:cNvPr id="2457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25602" name="Content Placeholder 4"/>
          <p:cNvPicPr>
            <a:picLocks noGrp="1" noChangeAspect="1"/>
          </p:cNvPicPr>
          <p:nvPr>
            <p:ph idx="1"/>
          </p:nvPr>
        </p:nvPicPr>
        <p:blipFill>
          <a:blip r:embed="rId3"/>
          <a:srcRect/>
          <a:stretch>
            <a:fillRect/>
          </a:stretch>
        </p:blipFill>
        <p:spPr>
          <a:xfrm>
            <a:off x="2209800" y="2057400"/>
            <a:ext cx="5257800" cy="4003675"/>
          </a:xfrm>
        </p:spPr>
      </p:pic>
      <p:sp>
        <p:nvSpPr>
          <p:cNvPr id="25603" name="Title 6"/>
          <p:cNvSpPr>
            <a:spLocks noGrp="1"/>
          </p:cNvSpPr>
          <p:nvPr>
            <p:ph type="title"/>
          </p:nvPr>
        </p:nvSpPr>
        <p:spPr/>
        <p:txBody>
          <a:bodyPr/>
          <a:lstStyle/>
          <a:p>
            <a:pPr eaLnBrk="1" hangingPunct="1"/>
            <a:r>
              <a:rPr lang="en-US" sz="4000" smtClean="0"/>
              <a:t>Tithing as a Spiritual Discipline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        What is Tithing?</a:t>
            </a:r>
          </a:p>
        </p:txBody>
      </p:sp>
      <p:sp>
        <p:nvSpPr>
          <p:cNvPr id="26626" name="Content Placeholder 2"/>
          <p:cNvSpPr>
            <a:spLocks noGrp="1"/>
          </p:cNvSpPr>
          <p:nvPr>
            <p:ph idx="1"/>
          </p:nvPr>
        </p:nvSpPr>
        <p:spPr>
          <a:xfrm>
            <a:off x="1219200" y="1828800"/>
            <a:ext cx="6592888" cy="4038600"/>
          </a:xfrm>
        </p:spPr>
        <p:txBody>
          <a:bodyPr/>
          <a:lstStyle/>
          <a:p>
            <a:pPr eaLnBrk="1" hangingPunct="1"/>
            <a:r>
              <a:rPr lang="en-US" sz="2800" smtClean="0"/>
              <a:t>The word tithe comes from an Old English word meaning "tenth." Tithing, then, is merely the practice of "tenth-ing," or simply giving back to God 10 percent of one's increase (Leviticus:27:32 And concerning the tithe of the herd, or of the flock, even of whatsoever passeth under the rod, the tenth shall be holy unto the LORD.).</a:t>
            </a:r>
          </a:p>
        </p:txBody>
      </p:sp>
      <p:pic>
        <p:nvPicPr>
          <p:cNvPr id="2662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smtClean="0"/>
              <a:t>        What is Tithing?</a:t>
            </a:r>
          </a:p>
        </p:txBody>
      </p:sp>
      <p:sp>
        <p:nvSpPr>
          <p:cNvPr id="3" name="Content Placeholder 2"/>
          <p:cNvSpPr>
            <a:spLocks noGrp="1"/>
          </p:cNvSpPr>
          <p:nvPr>
            <p:ph idx="1"/>
          </p:nvPr>
        </p:nvSpPr>
        <p:spPr>
          <a:xfrm>
            <a:off x="1219200" y="1981200"/>
            <a:ext cx="6592888" cy="38862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Tithing is simply a form of giving, which is a godly practice (</a:t>
            </a:r>
            <a:r>
              <a:rPr lang="en-US" sz="2800" dirty="0" smtClean="0"/>
              <a:t>Matthew:19:21  Jesus </a:t>
            </a:r>
            <a:r>
              <a:rPr lang="en-US" sz="2800" dirty="0"/>
              <a:t>said unto him, If thou wilt be perfect, go and sell that thou hast, and give to the poor, and thou shalt have treasure in heaven: and come and follow me.).</a:t>
            </a:r>
          </a:p>
          <a:p>
            <a:pPr marL="0" indent="0" eaLnBrk="1" fontAlgn="auto" hangingPunct="1">
              <a:spcAft>
                <a:spcPts val="0"/>
              </a:spcAft>
              <a:buFont typeface="Brush Script MT" pitchFamily="66" charset="0"/>
              <a:buNone/>
              <a:defRPr/>
            </a:pPr>
            <a:endParaRPr lang="en-US" sz="2800" dirty="0"/>
          </a:p>
        </p:txBody>
      </p:sp>
      <p:pic>
        <p:nvPicPr>
          <p:cNvPr id="2765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3" name="Content Placeholder 2"/>
          <p:cNvSpPr>
            <a:spLocks noGrp="1"/>
          </p:cNvSpPr>
          <p:nvPr>
            <p:ph idx="1"/>
          </p:nvPr>
        </p:nvSpPr>
        <p:spPr>
          <a:xfrm>
            <a:off x="1219200" y="1981200"/>
            <a:ext cx="6592888" cy="38862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Should you as an individual tithe? </a:t>
            </a:r>
            <a:endParaRPr lang="en-US" sz="2800" dirty="0" smtClean="0"/>
          </a:p>
          <a:p>
            <a:pPr marL="274320" indent="-274320" eaLnBrk="1" fontAlgn="auto" hangingPunct="1">
              <a:spcAft>
                <a:spcPts val="0"/>
              </a:spcAft>
              <a:buFont typeface="Brush Script MT" pitchFamily="66" charset="0"/>
              <a:buChar char="O"/>
              <a:defRPr/>
            </a:pPr>
            <a:r>
              <a:rPr lang="en-US" sz="2800" dirty="0" smtClean="0"/>
              <a:t>What </a:t>
            </a:r>
            <a:r>
              <a:rPr lang="en-US" sz="2800" dirty="0"/>
              <a:t>is the scriptural basis for the practice? </a:t>
            </a:r>
            <a:endParaRPr lang="en-US" sz="2800" dirty="0" smtClean="0"/>
          </a:p>
          <a:p>
            <a:pPr marL="274320" indent="-274320" eaLnBrk="1" fontAlgn="auto" hangingPunct="1">
              <a:spcAft>
                <a:spcPts val="0"/>
              </a:spcAft>
              <a:buFont typeface="Brush Script MT" pitchFamily="66" charset="0"/>
              <a:buChar char="O"/>
              <a:defRPr/>
            </a:pPr>
            <a:r>
              <a:rPr lang="en-US" sz="2800" dirty="0" smtClean="0"/>
              <a:t>In </a:t>
            </a:r>
            <a:r>
              <a:rPr lang="en-US" sz="2800" dirty="0"/>
              <a:t>what spirit and attitude should you tithe? </a:t>
            </a:r>
          </a:p>
          <a:p>
            <a:pPr marL="0" indent="0" eaLnBrk="1" fontAlgn="auto" hangingPunct="1">
              <a:spcAft>
                <a:spcPts val="0"/>
              </a:spcAft>
              <a:buFont typeface="Brush Script MT" pitchFamily="66" charset="0"/>
              <a:buNone/>
              <a:defRPr/>
            </a:pPr>
            <a:endParaRPr lang="en-US" sz="2800" dirty="0"/>
          </a:p>
        </p:txBody>
      </p:sp>
      <p:pic>
        <p:nvPicPr>
          <p:cNvPr id="2867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3" name="Content Placeholder 2"/>
          <p:cNvSpPr>
            <a:spLocks noGrp="1"/>
          </p:cNvSpPr>
          <p:nvPr>
            <p:ph idx="1"/>
          </p:nvPr>
        </p:nvSpPr>
        <p:spPr>
          <a:xfrm>
            <a:off x="1219200" y="2209800"/>
            <a:ext cx="6592888" cy="3657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Tithing is a form of worship in which we show God respect: </a:t>
            </a:r>
            <a:endParaRPr lang="en-US" sz="2800" dirty="0" smtClean="0"/>
          </a:p>
          <a:p>
            <a:pPr marL="274320" indent="-274320" eaLnBrk="1" fontAlgn="auto" hangingPunct="1">
              <a:spcAft>
                <a:spcPts val="0"/>
              </a:spcAft>
              <a:buFont typeface="Brush Script MT" pitchFamily="66" charset="0"/>
              <a:buChar char="O"/>
              <a:defRPr/>
            </a:pPr>
            <a:r>
              <a:rPr lang="en-US" sz="2800" dirty="0" smtClean="0"/>
              <a:t>"</a:t>
            </a:r>
            <a:r>
              <a:rPr lang="en-US" sz="2800" dirty="0"/>
              <a:t>Honor the LORD with your possessions, and with the </a:t>
            </a:r>
            <a:r>
              <a:rPr lang="en-US" sz="2800" dirty="0" err="1"/>
              <a:t>firstfruits</a:t>
            </a:r>
            <a:r>
              <a:rPr lang="en-US" sz="2800" dirty="0"/>
              <a:t> of your increase; so your barns will be filled with plenty, and your vats will overflow with new wine" (</a:t>
            </a:r>
            <a:r>
              <a:rPr lang="en-US" sz="2800" dirty="0" smtClean="0"/>
              <a:t>Proverbs:3:9-10)</a:t>
            </a:r>
            <a:endParaRPr lang="en-US" sz="2800" dirty="0"/>
          </a:p>
          <a:p>
            <a:pPr marL="0" indent="0" eaLnBrk="1" fontAlgn="auto" hangingPunct="1">
              <a:spcAft>
                <a:spcPts val="0"/>
              </a:spcAft>
              <a:buFont typeface="Brush Script MT" pitchFamily="66" charset="0"/>
              <a:buNone/>
              <a:defRPr/>
            </a:pPr>
            <a:endParaRPr lang="en-US" sz="2800" dirty="0"/>
          </a:p>
        </p:txBody>
      </p:sp>
      <p:pic>
        <p:nvPicPr>
          <p:cNvPr id="2969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3" name="Content Placeholder 2"/>
          <p:cNvSpPr>
            <a:spLocks noGrp="1"/>
          </p:cNvSpPr>
          <p:nvPr>
            <p:ph idx="1"/>
          </p:nvPr>
        </p:nvSpPr>
        <p:spPr>
          <a:xfrm>
            <a:off x="1219200" y="2209800"/>
            <a:ext cx="6592888" cy="3657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 We need to ask ourselves whether our actions reflect the attitude</a:t>
            </a:r>
            <a:r>
              <a:rPr lang="en-US" sz="2800" dirty="0" smtClean="0"/>
              <a:t>,</a:t>
            </a:r>
          </a:p>
          <a:p>
            <a:pPr marL="0" indent="0" eaLnBrk="1" fontAlgn="auto" hangingPunct="1">
              <a:spcAft>
                <a:spcPts val="0"/>
              </a:spcAft>
              <a:buFont typeface="Brush Script MT" pitchFamily="66" charset="0"/>
              <a:buNone/>
              <a:defRPr/>
            </a:pPr>
            <a:endParaRPr lang="en-US" sz="2800" dirty="0"/>
          </a:p>
          <a:p>
            <a:pPr marL="0" indent="0" eaLnBrk="1" fontAlgn="auto" hangingPunct="1">
              <a:spcAft>
                <a:spcPts val="0"/>
              </a:spcAft>
              <a:buFont typeface="Brush Script MT" pitchFamily="66" charset="0"/>
              <a:buNone/>
              <a:defRPr/>
            </a:pPr>
            <a:r>
              <a:rPr lang="en-US" sz="2800" dirty="0" smtClean="0"/>
              <a:t> </a:t>
            </a:r>
            <a:r>
              <a:rPr lang="en-US" sz="2800" dirty="0"/>
              <a:t>"I will give Him my heart, I will give Him my praise, I will give Him thanksgiving, but I will not give Him financial support for His work."</a:t>
            </a:r>
          </a:p>
          <a:p>
            <a:pPr marL="274320" indent="-274320" eaLnBrk="1" fontAlgn="auto" hangingPunct="1">
              <a:spcAft>
                <a:spcPts val="0"/>
              </a:spcAft>
              <a:buFont typeface="Brush Script MT" pitchFamily="66" charset="0"/>
              <a:buChar char="O"/>
              <a:defRPr/>
            </a:pPr>
            <a:endParaRPr lang="en-US" sz="2800" dirty="0"/>
          </a:p>
          <a:p>
            <a:pPr marL="0" indent="0" eaLnBrk="1" fontAlgn="auto" hangingPunct="1">
              <a:spcAft>
                <a:spcPts val="0"/>
              </a:spcAft>
              <a:buFont typeface="Brush Script MT" pitchFamily="66" charset="0"/>
              <a:buNone/>
              <a:defRPr/>
            </a:pPr>
            <a:endParaRPr lang="en-US" sz="2800" dirty="0"/>
          </a:p>
        </p:txBody>
      </p:sp>
      <p:pic>
        <p:nvPicPr>
          <p:cNvPr id="3072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 (OT)</a:t>
            </a:r>
            <a:endParaRPr lang="en-US" dirty="0"/>
          </a:p>
        </p:txBody>
      </p:sp>
      <p:sp>
        <p:nvSpPr>
          <p:cNvPr id="31746" name="Content Placeholder 2"/>
          <p:cNvSpPr>
            <a:spLocks noGrp="1"/>
          </p:cNvSpPr>
          <p:nvPr>
            <p:ph idx="1"/>
          </p:nvPr>
        </p:nvSpPr>
        <p:spPr>
          <a:xfrm>
            <a:off x="1219200" y="2209800"/>
            <a:ext cx="6592888" cy="3657600"/>
          </a:xfrm>
        </p:spPr>
        <p:txBody>
          <a:bodyPr/>
          <a:lstStyle/>
          <a:p>
            <a:pPr eaLnBrk="1" hangingPunct="1"/>
            <a:r>
              <a:rPr lang="en-US" sz="2800" smtClean="0"/>
              <a:t> Before the Israelites entered the land God promised to give them, He told them: "All the tithe of the land, whether of the seed of the land or the fruit of the tree, is the LORD's. It is holy to the LORD" Leviticus: 27:30</a:t>
            </a:r>
          </a:p>
        </p:txBody>
      </p:sp>
      <p:pic>
        <p:nvPicPr>
          <p:cNvPr id="3174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14338" name="Content Placeholder 5"/>
          <p:cNvPicPr>
            <a:picLocks noGrp="1" noChangeAspect="1"/>
          </p:cNvPicPr>
          <p:nvPr>
            <p:ph idx="1"/>
          </p:nvPr>
        </p:nvPicPr>
        <p:blipFill>
          <a:blip r:embed="rId3"/>
          <a:srcRect/>
          <a:stretch>
            <a:fillRect/>
          </a:stretch>
        </p:blipFill>
        <p:spPr>
          <a:xfrm>
            <a:off x="2438400" y="2057400"/>
            <a:ext cx="4713288" cy="4098925"/>
          </a:xfrm>
        </p:spPr>
      </p:pic>
      <p:sp>
        <p:nvSpPr>
          <p:cNvPr id="14339" name="Title 6"/>
          <p:cNvSpPr>
            <a:spLocks noGrp="1"/>
          </p:cNvSpPr>
          <p:nvPr>
            <p:ph type="title"/>
          </p:nvPr>
        </p:nvSpPr>
        <p:spPr/>
        <p:txBody>
          <a:bodyPr/>
          <a:lstStyle/>
          <a:p>
            <a:pPr eaLnBrk="1" hangingPunct="1"/>
            <a:r>
              <a:rPr lang="en-US" smtClean="0"/>
              <a:t>      Tithing as a Spiritual Discipline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r>
              <a:rPr lang="en-US" dirty="0" smtClean="0"/>
              <a:t> </a:t>
            </a:r>
            <a:endParaRPr lang="en-US" dirty="0"/>
          </a:p>
        </p:txBody>
      </p:sp>
      <p:sp>
        <p:nvSpPr>
          <p:cNvPr id="3" name="Content Placeholder 2"/>
          <p:cNvSpPr>
            <a:spLocks noGrp="1"/>
          </p:cNvSpPr>
          <p:nvPr>
            <p:ph idx="1"/>
          </p:nvPr>
        </p:nvSpPr>
        <p:spPr>
          <a:xfrm>
            <a:off x="1219200" y="2209800"/>
            <a:ext cx="6592888" cy="3657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What gave God the right to claim 10 percent of everything they produced from the land? His claim was and still is based on a simple and an often-overlooked truth: He owns everything!</a:t>
            </a:r>
          </a:p>
          <a:p>
            <a:pPr marL="0" indent="0" eaLnBrk="1" fontAlgn="auto" hangingPunct="1">
              <a:spcAft>
                <a:spcPts val="0"/>
              </a:spcAft>
              <a:buFont typeface="Brush Script MT" pitchFamily="66" charset="0"/>
              <a:buNone/>
              <a:defRPr/>
            </a:pPr>
            <a:endParaRPr lang="en-US" sz="2800" dirty="0"/>
          </a:p>
        </p:txBody>
      </p:sp>
      <p:pic>
        <p:nvPicPr>
          <p:cNvPr id="3277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r>
              <a:rPr lang="en-US" dirty="0" smtClean="0"/>
              <a:t> </a:t>
            </a:r>
            <a:endParaRPr lang="en-US" dirty="0"/>
          </a:p>
        </p:txBody>
      </p:sp>
      <p:sp>
        <p:nvSpPr>
          <p:cNvPr id="3" name="Content Placeholder 2"/>
          <p:cNvSpPr>
            <a:spLocks noGrp="1"/>
          </p:cNvSpPr>
          <p:nvPr>
            <p:ph idx="1"/>
          </p:nvPr>
        </p:nvSpPr>
        <p:spPr>
          <a:xfrm>
            <a:off x="1219200" y="2133600"/>
            <a:ext cx="6592888" cy="37338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The tithe is simply the divinely ordained degree to which He expects us to honor Him and to acknowledge that He gives everything to us by giving a 10th back to Him.</a:t>
            </a:r>
          </a:p>
          <a:p>
            <a:pPr marL="274320" indent="-274320" eaLnBrk="1" fontAlgn="auto" hangingPunct="1">
              <a:spcAft>
                <a:spcPts val="0"/>
              </a:spcAft>
              <a:buFont typeface="Brush Script MT" pitchFamily="66" charset="0"/>
              <a:buChar char="O"/>
              <a:defRPr/>
            </a:pPr>
            <a:endParaRPr lang="en-US" sz="2800" dirty="0"/>
          </a:p>
          <a:p>
            <a:pPr marL="0" indent="0" eaLnBrk="1" fontAlgn="auto" hangingPunct="1">
              <a:spcAft>
                <a:spcPts val="0"/>
              </a:spcAft>
              <a:buFont typeface="Brush Script MT" pitchFamily="66" charset="0"/>
              <a:buNone/>
              <a:defRPr/>
            </a:pPr>
            <a:endParaRPr lang="en-US" sz="2800" dirty="0"/>
          </a:p>
        </p:txBody>
      </p:sp>
      <p:pic>
        <p:nvPicPr>
          <p:cNvPr id="3379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The first account in the Bible of this ancient practice is found </a:t>
            </a:r>
            <a:r>
              <a:rPr lang="en-US" sz="2800" dirty="0" smtClean="0"/>
              <a:t>in Genesis 14:18-22.  </a:t>
            </a:r>
            <a:endParaRPr lang="en-US" sz="2800" dirty="0"/>
          </a:p>
          <a:p>
            <a:pPr marL="0" indent="0" eaLnBrk="1" fontAlgn="auto" hangingPunct="1">
              <a:spcAft>
                <a:spcPts val="0"/>
              </a:spcAft>
              <a:buFont typeface="Brush Script MT" pitchFamily="66" charset="0"/>
              <a:buNone/>
              <a:defRPr/>
            </a:pPr>
            <a:r>
              <a:rPr lang="en-US" sz="2800" dirty="0"/>
              <a:t>Abraham, after his defeat of four kings, tithed on the spoils of the war to Melchizedek, the priest of God Most High. Abraham obviously understood that tithing was an appropriate way of honoring God with one's physical possessions.</a:t>
            </a:r>
          </a:p>
          <a:p>
            <a:pPr marL="0" indent="0" eaLnBrk="1" fontAlgn="auto" hangingPunct="1">
              <a:spcAft>
                <a:spcPts val="0"/>
              </a:spcAft>
              <a:buFont typeface="Brush Script MT" pitchFamily="66" charset="0"/>
              <a:buNone/>
              <a:defRPr/>
            </a:pPr>
            <a:endParaRPr lang="en-US" sz="2800" dirty="0"/>
          </a:p>
          <a:p>
            <a:pPr marL="0" indent="0" eaLnBrk="1" fontAlgn="auto" hangingPunct="1">
              <a:spcAft>
                <a:spcPts val="0"/>
              </a:spcAft>
              <a:buFont typeface="Brush Script MT" pitchFamily="66" charset="0"/>
              <a:buNone/>
              <a:defRPr/>
            </a:pPr>
            <a:endParaRPr lang="en-US" sz="2800" dirty="0"/>
          </a:p>
        </p:txBody>
      </p:sp>
      <p:pic>
        <p:nvPicPr>
          <p:cNvPr id="3481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This example shows several important principles we can apply today. Abraham, whose exemplary life of service and obedience to God caused God to describe him as the father of the faithful  (Romans 4:11) tithed willingly as an act of great humility. </a:t>
            </a:r>
          </a:p>
          <a:p>
            <a:pPr marL="0" indent="0" eaLnBrk="1" fontAlgn="auto" hangingPunct="1">
              <a:spcAft>
                <a:spcPts val="0"/>
              </a:spcAft>
              <a:buFont typeface="Brush Script MT" pitchFamily="66" charset="0"/>
              <a:buNone/>
              <a:defRPr/>
            </a:pPr>
            <a:endParaRPr lang="en-US" sz="2800" dirty="0"/>
          </a:p>
        </p:txBody>
      </p:sp>
      <p:pic>
        <p:nvPicPr>
          <p:cNvPr id="3584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a:t>Abraham understood the premise for giving a tithe to God: He is Possessor of heaven and earth </a:t>
            </a:r>
            <a:r>
              <a:rPr lang="en-US" sz="2800" dirty="0" smtClean="0"/>
              <a:t>(Genesis 14:19</a:t>
            </a:r>
            <a:r>
              <a:rPr lang="en-US" sz="2800" dirty="0"/>
              <a:t>). </a:t>
            </a:r>
            <a:endParaRPr lang="en-US" sz="2800" dirty="0" smtClean="0"/>
          </a:p>
          <a:p>
            <a:pPr marL="274320" indent="-274320" eaLnBrk="1" fontAlgn="auto" hangingPunct="1">
              <a:spcAft>
                <a:spcPts val="0"/>
              </a:spcAft>
              <a:buFont typeface="Brush Script MT" pitchFamily="66" charset="0"/>
              <a:buChar char="O"/>
              <a:defRPr/>
            </a:pPr>
            <a:r>
              <a:rPr lang="en-US" sz="2800" dirty="0" smtClean="0"/>
              <a:t>Abraham </a:t>
            </a:r>
            <a:r>
              <a:rPr lang="en-US" sz="2800" dirty="0"/>
              <a:t>recognized that he was blessed by God Most High, who made his victory and all his blessings possible.</a:t>
            </a:r>
          </a:p>
          <a:p>
            <a:pPr marL="0" indent="0" eaLnBrk="1" fontAlgn="auto" hangingPunct="1">
              <a:spcAft>
                <a:spcPts val="0"/>
              </a:spcAft>
              <a:buFont typeface="Brush Script MT" pitchFamily="66" charset="0"/>
              <a:buNone/>
              <a:defRPr/>
            </a:pPr>
            <a:endParaRPr lang="en-US" sz="2800" dirty="0"/>
          </a:p>
        </p:txBody>
      </p:sp>
      <p:pic>
        <p:nvPicPr>
          <p:cNvPr id="3686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789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endParaRPr lang="en-US" sz="2800" smtClean="0"/>
          </a:p>
          <a:p>
            <a:pPr eaLnBrk="1" hangingPunct="1"/>
            <a:r>
              <a:rPr lang="en-US" sz="2800" smtClean="0"/>
              <a:t>We human beings tend to think that what we possess is because of our human efforts. </a:t>
            </a:r>
          </a:p>
        </p:txBody>
      </p:sp>
      <p:pic>
        <p:nvPicPr>
          <p:cNvPr id="3789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smtClean="0"/>
              <a:t>God </a:t>
            </a:r>
            <a:r>
              <a:rPr lang="en-US" sz="2800" dirty="0"/>
              <a:t>recognizes this tendency in us and told Moses to warn the Israelites not to think to themselves, </a:t>
            </a:r>
            <a:endParaRPr lang="en-US" sz="2800" dirty="0" smtClean="0"/>
          </a:p>
          <a:p>
            <a:pPr marL="0" indent="0" eaLnBrk="1" fontAlgn="auto" hangingPunct="1">
              <a:spcAft>
                <a:spcPts val="0"/>
              </a:spcAft>
              <a:buFont typeface="Brush Script MT" pitchFamily="66" charset="0"/>
              <a:buNone/>
              <a:defRPr/>
            </a:pPr>
            <a:r>
              <a:rPr lang="en-US" sz="2800" dirty="0" smtClean="0"/>
              <a:t>"</a:t>
            </a:r>
            <a:r>
              <a:rPr lang="en-US" sz="2800" dirty="0"/>
              <a:t>My power and the might of my hand have gained me this wealth." Instead they were to "remember the LORD your God, for it is </a:t>
            </a:r>
            <a:r>
              <a:rPr lang="en-US" sz="2800" i="1" dirty="0"/>
              <a:t>He </a:t>
            </a:r>
            <a:r>
              <a:rPr lang="en-US" sz="2800" dirty="0"/>
              <a:t>who gives you power to get wealth" </a:t>
            </a:r>
            <a:r>
              <a:rPr lang="en-US" sz="2800" dirty="0" smtClean="0"/>
              <a:t>. Deuteronomy 8:17-18</a:t>
            </a:r>
            <a:endParaRPr lang="en-US" sz="2800" dirty="0"/>
          </a:p>
          <a:p>
            <a:pPr marL="0" indent="0" eaLnBrk="1" fontAlgn="auto" hangingPunct="1">
              <a:spcAft>
                <a:spcPts val="0"/>
              </a:spcAft>
              <a:buFont typeface="Brush Script MT" pitchFamily="66" charset="0"/>
              <a:buNone/>
              <a:defRPr/>
            </a:pPr>
            <a:endParaRPr lang="en-US" sz="2800" dirty="0"/>
          </a:p>
        </p:txBody>
      </p:sp>
      <p:pic>
        <p:nvPicPr>
          <p:cNvPr id="3891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3993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Tithing is, first and foremost, an act of worshipful recognition of God as the source of our existence and all blessings and providence.</a:t>
            </a:r>
          </a:p>
        </p:txBody>
      </p:sp>
      <p:pic>
        <p:nvPicPr>
          <p:cNvPr id="3993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096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Jacob, in following the example of his grandfather Abraham, recognized this. When God reconfirmed to him the promises He had made to Abraham, Jacob promised God that "of all that You give me I will surely give a tenth to You“ Genesis 28:20-22.</a:t>
            </a:r>
          </a:p>
        </p:txBody>
      </p:sp>
      <p:pic>
        <p:nvPicPr>
          <p:cNvPr id="4096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198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The practice of tithing was later incorporated into the covenant with Israel as a written and codified law.</a:t>
            </a:r>
          </a:p>
        </p:txBody>
      </p:sp>
      <p:pic>
        <p:nvPicPr>
          <p:cNvPr id="4198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
        <p:nvSpPr>
          <p:cNvPr id="15362" name="Title 6"/>
          <p:cNvSpPr>
            <a:spLocks noGrp="1"/>
          </p:cNvSpPr>
          <p:nvPr>
            <p:ph type="title"/>
          </p:nvPr>
        </p:nvSpPr>
        <p:spPr>
          <a:xfrm>
            <a:off x="1095375" y="817563"/>
            <a:ext cx="6964363" cy="935037"/>
          </a:xfrm>
        </p:spPr>
        <p:txBody>
          <a:bodyPr/>
          <a:lstStyle/>
          <a:p>
            <a:pPr eaLnBrk="1" hangingPunct="1"/>
            <a:r>
              <a:rPr lang="en-US" smtClean="0"/>
              <a:t>   Tithing as a Spiritual Discipline</a:t>
            </a:r>
          </a:p>
        </p:txBody>
      </p:sp>
      <p:pic>
        <p:nvPicPr>
          <p:cNvPr id="15363" name="Content Placeholder 2"/>
          <p:cNvPicPr>
            <a:picLocks noGrp="1" noChangeAspect="1"/>
          </p:cNvPicPr>
          <p:nvPr>
            <p:ph idx="1"/>
          </p:nvPr>
        </p:nvPicPr>
        <p:blipFill>
          <a:blip r:embed="rId3"/>
          <a:srcRect/>
          <a:stretch>
            <a:fillRect/>
          </a:stretch>
        </p:blipFill>
        <p:spPr>
          <a:xfrm>
            <a:off x="1577975" y="1981200"/>
            <a:ext cx="6416675" cy="3886200"/>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301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The tribe of Levi, which was not given an inheritance of land from which the Levites could derive increase (Numbers 18:23), was to receive God's tithe of the agricultural produce in return for their ecclesiastical service to the nation. </a:t>
            </a:r>
          </a:p>
        </p:txBody>
      </p:sp>
      <p:pic>
        <p:nvPicPr>
          <p:cNvPr id="4301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4034"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The Levites, based on what they had received in tithes from the people, in turn tithed to the priestly family of Aaron. Numbers 18:26-28.</a:t>
            </a:r>
          </a:p>
          <a:p>
            <a:pPr eaLnBrk="1" hangingPunct="1"/>
            <a:endParaRPr lang="en-US" sz="2800" smtClean="0"/>
          </a:p>
        </p:txBody>
      </p:sp>
      <p:pic>
        <p:nvPicPr>
          <p:cNvPr id="4403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505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Over the years that followed, payment of the tithe was carelessly neglected, with devastating consequences. By Nehe-miah's day the whole system of godly worship had crumbled and decayed. (Nehemiah 13)</a:t>
            </a:r>
          </a:p>
        </p:txBody>
      </p:sp>
      <p:pic>
        <p:nvPicPr>
          <p:cNvPr id="4505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608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Because there was no financial support for the Levites, they had returned to their fields to support themselves (verse 10). God's system of worship was all but abandoned.</a:t>
            </a:r>
          </a:p>
        </p:txBody>
      </p:sp>
      <p:pic>
        <p:nvPicPr>
          <p:cNvPr id="4608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710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Nehemiah recognized that restoring the tithe was crucial to restoring godly worship. He strongly corrected the nation for its failure to tithe (Nehemiah 10: 11-12) and restored the practice of tithing.</a:t>
            </a:r>
          </a:p>
        </p:txBody>
      </p:sp>
      <p:pic>
        <p:nvPicPr>
          <p:cNvPr id="4710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813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This in turn enabled the Levites to carry out the work of God that they had originally been designated to perform (Numbers 18:21).</a:t>
            </a:r>
          </a:p>
        </p:txBody>
      </p:sp>
      <p:pic>
        <p:nvPicPr>
          <p:cNvPr id="4813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49154"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Today the practice of tithing plays a vital role in the overall system of godly worship within the Church.</a:t>
            </a:r>
          </a:p>
          <a:p>
            <a:pPr eaLnBrk="1" hangingPunct="1"/>
            <a:r>
              <a:rPr lang="en-US" sz="2800" smtClean="0"/>
              <a:t> It encourages reliance on God. </a:t>
            </a:r>
          </a:p>
        </p:txBody>
      </p:sp>
      <p:pic>
        <p:nvPicPr>
          <p:cNvPr id="4915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5017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It encourages us to properly evaluate the use of all our physical resources and thus ensures a more balanced and proper approach in our relationship with God. </a:t>
            </a:r>
          </a:p>
        </p:txBody>
      </p:sp>
      <p:pic>
        <p:nvPicPr>
          <p:cNvPr id="5017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5120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Neglecting to practice tithing will negatively impact a proper, biblical system of worship with far-reaching consequences both for ourselves and the Church.</a:t>
            </a:r>
          </a:p>
        </p:txBody>
      </p:sp>
      <p:pic>
        <p:nvPicPr>
          <p:cNvPr id="5120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a:t>
            </a:r>
            <a:r>
              <a:rPr lang="en-US" dirty="0"/>
              <a:t>(OT)</a:t>
            </a:r>
          </a:p>
        </p:txBody>
      </p:sp>
      <p:sp>
        <p:nvSpPr>
          <p:cNvPr id="52226" name="Content Placeholder 2"/>
          <p:cNvSpPr>
            <a:spLocks noGrp="1"/>
          </p:cNvSpPr>
          <p:nvPr>
            <p:ph idx="1"/>
          </p:nvPr>
        </p:nvSpPr>
        <p:spPr>
          <a:xfrm>
            <a:off x="1219200" y="1981200"/>
            <a:ext cx="6592888" cy="4038600"/>
          </a:xfrm>
        </p:spPr>
        <p:txBody>
          <a:bodyPr/>
          <a:lstStyle/>
          <a:p>
            <a:pPr eaLnBrk="1" hangingPunct="1"/>
            <a:r>
              <a:rPr lang="en-US" sz="2800" smtClean="0"/>
              <a:t>Failure to tithe, He tells the people, is tantamount to </a:t>
            </a:r>
            <a:r>
              <a:rPr lang="en-US" sz="2800" i="1" smtClean="0"/>
              <a:t>robbing </a:t>
            </a:r>
            <a:r>
              <a:rPr lang="en-US" sz="2800" smtClean="0"/>
              <a:t>Him, and the disobedient are in danger of serious consequences. (Malachi3: 8-10)</a:t>
            </a:r>
          </a:p>
          <a:p>
            <a:pPr eaLnBrk="1" hangingPunct="1"/>
            <a:r>
              <a:rPr lang="en-US" sz="2800" smtClean="0"/>
              <a:t>Yet God also promises that renewed obedience in tithing will result in a blessing from Him—so abundant that "there will not be room enough to receive it." </a:t>
            </a:r>
          </a:p>
        </p:txBody>
      </p:sp>
      <p:pic>
        <p:nvPicPr>
          <p:cNvPr id="5222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t>Membership Vows</a:t>
            </a:r>
          </a:p>
        </p:txBody>
      </p:sp>
      <p:sp>
        <p:nvSpPr>
          <p:cNvPr id="16386" name="Content Placeholder 2"/>
          <p:cNvSpPr>
            <a:spLocks noGrp="1"/>
          </p:cNvSpPr>
          <p:nvPr>
            <p:ph idx="1"/>
          </p:nvPr>
        </p:nvSpPr>
        <p:spPr>
          <a:xfrm>
            <a:off x="1219200" y="1981200"/>
            <a:ext cx="6592888" cy="3894138"/>
          </a:xfrm>
        </p:spPr>
        <p:txBody>
          <a:bodyPr/>
          <a:lstStyle/>
          <a:p>
            <a:pPr eaLnBrk="1" hangingPunct="1"/>
            <a:r>
              <a:rPr lang="en-US" sz="2800" smtClean="0"/>
              <a:t>As a professing member in the United Methodist Church, you will be asked to:</a:t>
            </a:r>
          </a:p>
          <a:p>
            <a:pPr lvl="1" eaLnBrk="1" hangingPunct="1"/>
            <a:r>
              <a:rPr lang="en-US" sz="2800" smtClean="0"/>
              <a:t>Renounce the spiritual forces of wickedness, reject the evil powers of the world and repent of your sin</a:t>
            </a:r>
          </a:p>
          <a:p>
            <a:pPr lvl="1" eaLnBrk="1" hangingPunct="1"/>
            <a:r>
              <a:rPr lang="en-US" sz="2800" smtClean="0"/>
              <a:t>Accept the freedom and power God gives you to resist evil, injustice and oppression</a:t>
            </a:r>
          </a:p>
        </p:txBody>
      </p:sp>
      <p:pic>
        <p:nvPicPr>
          <p:cNvPr id="1638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53250" name="Content Placeholder 5"/>
          <p:cNvPicPr>
            <a:picLocks noGrp="1" noChangeAspect="1"/>
          </p:cNvPicPr>
          <p:nvPr>
            <p:ph idx="1"/>
          </p:nvPr>
        </p:nvPicPr>
        <p:blipFill>
          <a:blip r:embed="rId3"/>
          <a:srcRect/>
          <a:stretch>
            <a:fillRect/>
          </a:stretch>
        </p:blipFill>
        <p:spPr>
          <a:xfrm>
            <a:off x="2362200" y="2057400"/>
            <a:ext cx="4724400" cy="3962400"/>
          </a:xfrm>
        </p:spPr>
      </p:pic>
      <p:sp>
        <p:nvSpPr>
          <p:cNvPr id="53251" name="Title 6"/>
          <p:cNvSpPr>
            <a:spLocks noGrp="1"/>
          </p:cNvSpPr>
          <p:nvPr>
            <p:ph type="title"/>
          </p:nvPr>
        </p:nvSpPr>
        <p:spPr/>
        <p:txBody>
          <a:bodyPr/>
          <a:lstStyle/>
          <a:p>
            <a:pPr eaLnBrk="1" hangingPunct="1"/>
            <a:r>
              <a:rPr lang="en-US" sz="4000" smtClean="0"/>
              <a:t>Tithing as a Spiritual Discipline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4274" name="Content Placeholder 2"/>
          <p:cNvSpPr>
            <a:spLocks noGrp="1"/>
          </p:cNvSpPr>
          <p:nvPr>
            <p:ph idx="1"/>
          </p:nvPr>
        </p:nvSpPr>
        <p:spPr>
          <a:xfrm>
            <a:off x="1219200" y="1981200"/>
            <a:ext cx="6592888" cy="4038600"/>
          </a:xfrm>
        </p:spPr>
        <p:txBody>
          <a:bodyPr/>
          <a:lstStyle/>
          <a:p>
            <a:pPr eaLnBrk="1" hangingPunct="1"/>
            <a:r>
              <a:rPr lang="en-US" sz="2800" smtClean="0"/>
              <a:t>The Church is the spiritual equivalent of physical Israel and is even called "the Israel of God" (Galations 6:16).</a:t>
            </a:r>
          </a:p>
          <a:p>
            <a:pPr eaLnBrk="1" hangingPunct="1"/>
            <a:r>
              <a:rPr lang="en-US" sz="2800" smtClean="0"/>
              <a:t>Because of physical Israel's lack of obedience, the opportunity for salvation for that time was extended beyond this people and offered to others—those who would be called into the Church from all nations (Matthew 21:43, 1 Peter 2:9-10)</a:t>
            </a:r>
          </a:p>
        </p:txBody>
      </p:sp>
      <p:pic>
        <p:nvPicPr>
          <p:cNvPr id="5427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5298" name="Content Placeholder 2"/>
          <p:cNvSpPr>
            <a:spLocks noGrp="1"/>
          </p:cNvSpPr>
          <p:nvPr>
            <p:ph idx="1"/>
          </p:nvPr>
        </p:nvSpPr>
        <p:spPr>
          <a:xfrm>
            <a:off x="1219200" y="1981200"/>
            <a:ext cx="6592888" cy="4038600"/>
          </a:xfrm>
        </p:spPr>
        <p:txBody>
          <a:bodyPr/>
          <a:lstStyle/>
          <a:p>
            <a:pPr eaLnBrk="1" hangingPunct="1"/>
            <a:r>
              <a:rPr lang="en-US" sz="2800" smtClean="0"/>
              <a:t>The teachings and specific examples from the Old Testament, we are told, were written for the benefit of the New Testament Church (Romans 15:4, I Corinthians 10:11) so we should pay close attention to them. </a:t>
            </a:r>
          </a:p>
        </p:txBody>
      </p:sp>
      <p:pic>
        <p:nvPicPr>
          <p:cNvPr id="5529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632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endParaRPr lang="en-US" sz="2800" smtClean="0"/>
          </a:p>
          <a:p>
            <a:pPr eaLnBrk="1" hangingPunct="1"/>
            <a:r>
              <a:rPr lang="en-US" sz="2800" smtClean="0"/>
              <a:t>Jesus Himself clearly upheld the practice of tithing.  </a:t>
            </a:r>
          </a:p>
        </p:txBody>
      </p:sp>
      <p:pic>
        <p:nvPicPr>
          <p:cNvPr id="5632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7346" name="Content Placeholder 2"/>
          <p:cNvSpPr>
            <a:spLocks noGrp="1"/>
          </p:cNvSpPr>
          <p:nvPr>
            <p:ph idx="1"/>
          </p:nvPr>
        </p:nvSpPr>
        <p:spPr>
          <a:xfrm>
            <a:off x="1219200" y="1981200"/>
            <a:ext cx="6592888" cy="4038600"/>
          </a:xfrm>
        </p:spPr>
        <p:txBody>
          <a:bodyPr/>
          <a:lstStyle/>
          <a:p>
            <a:pPr eaLnBrk="1" hangingPunct="1"/>
            <a:r>
              <a:rPr lang="en-US" sz="2800" smtClean="0"/>
              <a:t>In a scathing rebuke of hypocritical religious leaders, He said: "Woe to you, scribes and Pharisees, hypocrites! For you pay tithe of mint and anise and cummin, and have neglected the weightier matters of the law: justice and mercy and faith. These you ought to have done, </a:t>
            </a:r>
            <a:r>
              <a:rPr lang="en-US" sz="2800" i="1" smtClean="0"/>
              <a:t>without leaving the other things undone"</a:t>
            </a:r>
            <a:r>
              <a:rPr lang="en-US" sz="2800" smtClean="0"/>
              <a:t> </a:t>
            </a:r>
          </a:p>
        </p:txBody>
      </p:sp>
      <p:pic>
        <p:nvPicPr>
          <p:cNvPr id="5734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837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Only days before His death Christ plainly confirmed that tithing should indeed be practiced, along with sincere adherence to the "weightier" spiritual matters the scribes and Pharisees were obviously neglecting.</a:t>
            </a:r>
          </a:p>
        </p:txBody>
      </p:sp>
      <p:pic>
        <p:nvPicPr>
          <p:cNvPr id="5837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59394" name="Content Placeholder 2"/>
          <p:cNvSpPr>
            <a:spLocks noGrp="1"/>
          </p:cNvSpPr>
          <p:nvPr>
            <p:ph idx="1"/>
          </p:nvPr>
        </p:nvSpPr>
        <p:spPr>
          <a:xfrm>
            <a:off x="1219200" y="1981200"/>
            <a:ext cx="6592888" cy="4038600"/>
          </a:xfrm>
        </p:spPr>
        <p:txBody>
          <a:bodyPr/>
          <a:lstStyle/>
          <a:p>
            <a:pPr eaLnBrk="1" hangingPunct="1"/>
            <a:r>
              <a:rPr lang="en-US" sz="2800" smtClean="0"/>
              <a:t>The book of Hebrews describes a change in administration as the New Testament Church—the spiritual temple of God (I Corinthians 3:16, Ephesians 2:19-22) replaced the physical temple in importance. Money was now given to the New Testament apostles (Acts 4:35-37)</a:t>
            </a:r>
          </a:p>
        </p:txBody>
      </p:sp>
      <p:pic>
        <p:nvPicPr>
          <p:cNvPr id="5939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041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Paul drew on an analogy to demonstrate that, as those ministering in the temple were supported by the offerings given at the temple, so those ministering in the Church should receive support from the Church. </a:t>
            </a:r>
          </a:p>
        </p:txBody>
      </p:sp>
      <p:pic>
        <p:nvPicPr>
          <p:cNvPr id="6041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144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"Even so the Lord has </a:t>
            </a:r>
            <a:r>
              <a:rPr lang="en-US" sz="2800" i="1" smtClean="0"/>
              <a:t>commanded </a:t>
            </a:r>
            <a:r>
              <a:rPr lang="en-US" sz="2800" smtClean="0"/>
              <a:t>that those who preach the gospel should live from the gospel," I Corinthians 9:13</a:t>
            </a:r>
          </a:p>
          <a:p>
            <a:pPr eaLnBrk="1" hangingPunct="1"/>
            <a:endParaRPr lang="en-US" sz="2800" smtClean="0"/>
          </a:p>
        </p:txBody>
      </p:sp>
      <p:pic>
        <p:nvPicPr>
          <p:cNvPr id="6144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246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When you tithe you are aligning your attitude and actions with universal principles originating with God, the great Giver (Matthew 10:8, 19:21, 20:28, Luke 6:38, 12:32; Acts 20:35)</a:t>
            </a:r>
          </a:p>
        </p:txBody>
      </p:sp>
      <p:pic>
        <p:nvPicPr>
          <p:cNvPr id="6246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Membership Vows</a:t>
            </a:r>
          </a:p>
        </p:txBody>
      </p:sp>
      <p:sp>
        <p:nvSpPr>
          <p:cNvPr id="17410" name="Content Placeholder 2"/>
          <p:cNvSpPr>
            <a:spLocks noGrp="1"/>
          </p:cNvSpPr>
          <p:nvPr>
            <p:ph idx="1"/>
          </p:nvPr>
        </p:nvSpPr>
        <p:spPr>
          <a:xfrm>
            <a:off x="1219200" y="1828800"/>
            <a:ext cx="6592888" cy="3894138"/>
          </a:xfrm>
        </p:spPr>
        <p:txBody>
          <a:bodyPr/>
          <a:lstStyle/>
          <a:p>
            <a:pPr eaLnBrk="1" hangingPunct="1"/>
            <a:r>
              <a:rPr lang="en-US" sz="2800" smtClean="0"/>
              <a:t>As a professing member in the United Methodist Church, you will be asked to:</a:t>
            </a:r>
          </a:p>
          <a:p>
            <a:pPr lvl="1" eaLnBrk="1" hangingPunct="1"/>
            <a:r>
              <a:rPr lang="en-US" sz="2800" smtClean="0"/>
              <a:t>Confess Jesus Christ as Savior, put your whole trust in His grace and promise to  to serve Him as your Lord.</a:t>
            </a:r>
          </a:p>
          <a:p>
            <a:pPr lvl="1" eaLnBrk="1" hangingPunct="1"/>
            <a:r>
              <a:rPr lang="en-US" sz="2800" smtClean="0"/>
              <a:t>Remain a faithful member of Christ’s holy church and serve as Christ’s representative in the world.</a:t>
            </a:r>
          </a:p>
        </p:txBody>
      </p:sp>
      <p:pic>
        <p:nvPicPr>
          <p:cNvPr id="1741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349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Tithing reflects the unselfish, giving nature of our Creator and Provider. He wants us to share His same mind of willing and cheerful giving (2 Corinthians 9:6-8)</a:t>
            </a:r>
          </a:p>
        </p:txBody>
      </p:sp>
      <p:pic>
        <p:nvPicPr>
          <p:cNvPr id="6349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4514"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Through tithes and offerings, we honor God while supporting the physical means of preaching the gospel. Jesus Christ said, "It is more blessed to give than to receive“ Acts20:35.</a:t>
            </a:r>
          </a:p>
        </p:txBody>
      </p:sp>
      <p:pic>
        <p:nvPicPr>
          <p:cNvPr id="6451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553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So it should be noted that anyone who tithes should do so willingly.</a:t>
            </a:r>
          </a:p>
          <a:p>
            <a:pPr eaLnBrk="1" hangingPunct="1"/>
            <a:r>
              <a:rPr lang="en-US" sz="2800" smtClean="0"/>
              <a:t>Although God equates withholding tithes with robbing Him Malachi 3:8-10, He does not force anyone to tithe.</a:t>
            </a:r>
          </a:p>
        </p:txBody>
      </p:sp>
      <p:pic>
        <p:nvPicPr>
          <p:cNvPr id="6553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656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Today the Church is a spiritual organism, a borderless community of believers scattered throughout many nations. </a:t>
            </a:r>
          </a:p>
          <a:p>
            <a:pPr eaLnBrk="1" hangingPunct="1"/>
            <a:r>
              <a:rPr lang="en-US" sz="2800" smtClean="0"/>
              <a:t>No humanly legislated penalty is imposed if we do not tithe.</a:t>
            </a:r>
          </a:p>
          <a:p>
            <a:pPr eaLnBrk="1" hangingPunct="1"/>
            <a:r>
              <a:rPr lang="en-US" sz="2800" smtClean="0"/>
              <a:t>Rather, failure to tithe incurs its own penalties. </a:t>
            </a:r>
          </a:p>
        </p:txBody>
      </p:sp>
      <p:pic>
        <p:nvPicPr>
          <p:cNvPr id="6656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758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First it diminishes our potential for effective service and responsible stewardship in God's eyes (Luke 16:10).</a:t>
            </a:r>
          </a:p>
          <a:p>
            <a:pPr eaLnBrk="1" hangingPunct="1"/>
            <a:r>
              <a:rPr lang="en-US" sz="2800" smtClean="0"/>
              <a:t>Then we miss out on both the physical and spiritual blessings God promises to those who give willingly (Luke 6:38).</a:t>
            </a:r>
          </a:p>
        </p:txBody>
      </p:sp>
      <p:pic>
        <p:nvPicPr>
          <p:cNvPr id="6758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8610" name="Content Placeholder 2"/>
          <p:cNvSpPr>
            <a:spLocks noGrp="1"/>
          </p:cNvSpPr>
          <p:nvPr>
            <p:ph idx="1"/>
          </p:nvPr>
        </p:nvSpPr>
        <p:spPr>
          <a:xfrm>
            <a:off x="1219200" y="1981200"/>
            <a:ext cx="6592888" cy="4038600"/>
          </a:xfrm>
        </p:spPr>
        <p:txBody>
          <a:bodyPr/>
          <a:lstStyle/>
          <a:p>
            <a:pPr eaLnBrk="1" hangingPunct="1"/>
            <a:r>
              <a:rPr lang="en-US" sz="2800" smtClean="0"/>
              <a:t>Making a decision to tithe is a matter of faith. </a:t>
            </a:r>
          </a:p>
          <a:p>
            <a:pPr eaLnBrk="1" hangingPunct="1"/>
            <a:r>
              <a:rPr lang="en-US" sz="2800" smtClean="0"/>
              <a:t>Stepping out in faith to tithe—and in this way supporting the work of God of preaching the gospel and nourishing the Church—is a scriptural obligation none of those called by God can afford to neglect.</a:t>
            </a:r>
          </a:p>
        </p:txBody>
      </p:sp>
      <p:pic>
        <p:nvPicPr>
          <p:cNvPr id="6861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69634" name="Content Placeholder 2"/>
          <p:cNvSpPr>
            <a:spLocks noGrp="1"/>
          </p:cNvSpPr>
          <p:nvPr>
            <p:ph idx="1"/>
          </p:nvPr>
        </p:nvSpPr>
        <p:spPr>
          <a:xfrm>
            <a:off x="1219200" y="1981200"/>
            <a:ext cx="6592888" cy="4038600"/>
          </a:xfrm>
        </p:spPr>
        <p:txBody>
          <a:bodyPr/>
          <a:lstStyle/>
          <a:p>
            <a:pPr eaLnBrk="1" hangingPunct="1"/>
            <a:r>
              <a:rPr lang="en-US" sz="2800" smtClean="0"/>
              <a:t>God will surely bless those whose faith is actively backed up by good works. And they will be active participants in the most important enterprise on earth, that of proclaiming the wonderful news of the Kingdom of God to this chaotic and war-weary world.</a:t>
            </a:r>
          </a:p>
        </p:txBody>
      </p:sp>
      <p:pic>
        <p:nvPicPr>
          <p:cNvPr id="6963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7065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Tithing is a universal principle not restricted to a particular covenant. </a:t>
            </a:r>
          </a:p>
          <a:p>
            <a:pPr eaLnBrk="1" hangingPunct="1"/>
            <a:r>
              <a:rPr lang="en-US" sz="2800" smtClean="0"/>
              <a:t>It is one that relates to each of the major administrations of God as He has worked with people throughout the centuries.</a:t>
            </a:r>
          </a:p>
        </p:txBody>
      </p:sp>
      <p:pic>
        <p:nvPicPr>
          <p:cNvPr id="7065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t>
            </a:r>
            <a:r>
              <a:rPr lang="en-US" dirty="0"/>
              <a:t>in </a:t>
            </a:r>
            <a:r>
              <a:rPr lang="en-US" dirty="0" smtClean="0"/>
              <a:t/>
            </a:r>
            <a:br>
              <a:rPr lang="en-US" dirty="0" smtClean="0"/>
            </a:br>
            <a:r>
              <a:rPr lang="en-US" dirty="0" smtClean="0"/>
              <a:t>Biblical History(NT</a:t>
            </a:r>
            <a:r>
              <a:rPr lang="en-US" dirty="0"/>
              <a:t>)</a:t>
            </a:r>
          </a:p>
        </p:txBody>
      </p:sp>
      <p:sp>
        <p:nvSpPr>
          <p:cNvPr id="7168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Tithing applies to all people today. </a:t>
            </a:r>
          </a:p>
          <a:p>
            <a:pPr eaLnBrk="1" hangingPunct="1"/>
            <a:r>
              <a:rPr lang="en-US" sz="2800" smtClean="0"/>
              <a:t>God defines the basics of how we are to worship Him, and honoring Him with a portion of the increase He gives us is clearly a part of the worship He commands.</a:t>
            </a:r>
          </a:p>
        </p:txBody>
      </p:sp>
      <p:pic>
        <p:nvPicPr>
          <p:cNvPr id="7168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
        <p:nvSpPr>
          <p:cNvPr id="72706" name="Title 4"/>
          <p:cNvSpPr>
            <a:spLocks noGrp="1"/>
          </p:cNvSpPr>
          <p:nvPr>
            <p:ph type="title"/>
          </p:nvPr>
        </p:nvSpPr>
        <p:spPr/>
        <p:txBody>
          <a:bodyPr/>
          <a:lstStyle/>
          <a:p>
            <a:pPr eaLnBrk="1" hangingPunct="1"/>
            <a:endParaRPr lang="en-US" smtClean="0"/>
          </a:p>
        </p:txBody>
      </p:sp>
      <p:pic>
        <p:nvPicPr>
          <p:cNvPr id="72707" name="Content Placeholder 6"/>
          <p:cNvPicPr>
            <a:picLocks noGrp="1" noChangeAspect="1"/>
          </p:cNvPicPr>
          <p:nvPr>
            <p:ph idx="1"/>
          </p:nvPr>
        </p:nvPicPr>
        <p:blipFill>
          <a:blip r:embed="rId3"/>
          <a:srcRect/>
          <a:stretch>
            <a:fillRect/>
          </a:stretch>
        </p:blipFill>
        <p:spPr>
          <a:xfrm>
            <a:off x="914400" y="2097088"/>
            <a:ext cx="7316788" cy="2795587"/>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Membership Vows</a:t>
            </a:r>
          </a:p>
        </p:txBody>
      </p:sp>
      <p:sp>
        <p:nvSpPr>
          <p:cNvPr id="18434" name="Content Placeholder 2"/>
          <p:cNvSpPr>
            <a:spLocks noGrp="1"/>
          </p:cNvSpPr>
          <p:nvPr>
            <p:ph idx="1"/>
          </p:nvPr>
        </p:nvSpPr>
        <p:spPr>
          <a:xfrm>
            <a:off x="1219200" y="1828800"/>
            <a:ext cx="6592888" cy="3894138"/>
          </a:xfrm>
        </p:spPr>
        <p:txBody>
          <a:bodyPr/>
          <a:lstStyle/>
          <a:p>
            <a:pPr eaLnBrk="1" hangingPunct="1"/>
            <a:r>
              <a:rPr lang="en-US" smtClean="0"/>
              <a:t>As a professing member in the United Methodist Church, you will be asked to:</a:t>
            </a:r>
          </a:p>
          <a:p>
            <a:pPr lvl="1" eaLnBrk="1" hangingPunct="1"/>
            <a:r>
              <a:rPr lang="en-US" smtClean="0"/>
              <a:t>Be loyal to Christ through the United Methodist Church and do all in your power to strengthen its ministries.</a:t>
            </a:r>
          </a:p>
          <a:p>
            <a:pPr lvl="1" eaLnBrk="1" hangingPunct="1"/>
            <a:r>
              <a:rPr lang="en-US" smtClean="0"/>
              <a:t>Faithfully participate in its ministries by your prayers, your presence, your gifts, your service and your witness</a:t>
            </a:r>
          </a:p>
        </p:txBody>
      </p:sp>
      <p:pic>
        <p:nvPicPr>
          <p:cNvPr id="1843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3730"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Our faith to tithe is founded in the realization that God owns everything, including ourselves, and that we recognize Him as both our Creator and the great Giver of all good things.</a:t>
            </a:r>
          </a:p>
        </p:txBody>
      </p:sp>
      <p:pic>
        <p:nvPicPr>
          <p:cNvPr id="7373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4754"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In giving back to God a 10th of our increase, we enter into a special relationship with our Creator and owner. </a:t>
            </a:r>
          </a:p>
          <a:p>
            <a:pPr eaLnBrk="1" hangingPunct="1"/>
            <a:r>
              <a:rPr lang="en-US" sz="2800" smtClean="0"/>
              <a:t>We dedicate ourselves to serving Him and financially supporting Christ's commission to preach the gospel and nourish the Church.</a:t>
            </a:r>
          </a:p>
        </p:txBody>
      </p:sp>
      <p:pic>
        <p:nvPicPr>
          <p:cNvPr id="74755"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5778"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In return God promises to bless us. </a:t>
            </a:r>
          </a:p>
          <a:p>
            <a:pPr eaLnBrk="1" hangingPunct="1"/>
            <a:r>
              <a:rPr lang="en-US" sz="2800" smtClean="0"/>
              <a:t>Tithing, then, is an intensely personal matter between you and God—a way of demonstrating the depth of your commitment to, and relationship with, Him.</a:t>
            </a:r>
          </a:p>
        </p:txBody>
      </p:sp>
      <p:pic>
        <p:nvPicPr>
          <p:cNvPr id="75779"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6802"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God devised the practice of tithing so we can learn to give of our possessions to further His interests on earth.</a:t>
            </a:r>
          </a:p>
          <a:p>
            <a:pPr eaLnBrk="1" hangingPunct="1"/>
            <a:r>
              <a:rPr lang="en-US" sz="2800" smtClean="0"/>
              <a:t>By tithing we express appreciation to God in a small but tangible way for the abundance of His possessions that He allows us to use for our material benefit. </a:t>
            </a:r>
          </a:p>
        </p:txBody>
      </p:sp>
      <p:pic>
        <p:nvPicPr>
          <p:cNvPr id="76803"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77826" name="Content Placeholder 2"/>
          <p:cNvSpPr>
            <a:spLocks noGrp="1"/>
          </p:cNvSpPr>
          <p:nvPr>
            <p:ph idx="1"/>
          </p:nvPr>
        </p:nvSpPr>
        <p:spPr>
          <a:xfrm>
            <a:off x="1219200" y="1981200"/>
            <a:ext cx="6592888" cy="4038600"/>
          </a:xfrm>
        </p:spPr>
        <p:txBody>
          <a:bodyPr/>
          <a:lstStyle/>
          <a:p>
            <a:pPr eaLnBrk="1" hangingPunct="1"/>
            <a:endParaRPr lang="en-US" sz="2800" smtClean="0"/>
          </a:p>
          <a:p>
            <a:pPr eaLnBrk="1" hangingPunct="1"/>
            <a:r>
              <a:rPr lang="en-US" sz="2800" smtClean="0"/>
              <a:t>Finally, we learn to become, as He is, a giver of what we have for the benefit of others.</a:t>
            </a:r>
          </a:p>
        </p:txBody>
      </p:sp>
      <p:pic>
        <p:nvPicPr>
          <p:cNvPr id="77827"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703263"/>
            <a:ext cx="6964363" cy="1201737"/>
          </a:xfrm>
        </p:spPr>
        <p:txBody>
          <a:bodyPr rtlCol="0">
            <a:normAutofit fontScale="90000"/>
          </a:bodyPr>
          <a:lstStyle/>
          <a:p>
            <a:pPr eaLnBrk="1" fontAlgn="auto" hangingPunct="1">
              <a:spcAft>
                <a:spcPts val="0"/>
              </a:spcAft>
              <a:defRPr/>
            </a:pPr>
            <a:r>
              <a:rPr lang="en-US" dirty="0" smtClean="0"/>
              <a:t>Tithing as a  </a:t>
            </a:r>
            <a:br>
              <a:rPr lang="en-US" dirty="0" smtClean="0"/>
            </a:br>
            <a:r>
              <a:rPr lang="en-US" dirty="0" smtClean="0"/>
              <a:t>Spiritual Discipline</a:t>
            </a:r>
            <a:endParaRPr lang="en-US" dirty="0"/>
          </a:p>
        </p:txBody>
      </p:sp>
      <p:sp>
        <p:nvSpPr>
          <p:cNvPr id="3" name="Content Placeholder 2"/>
          <p:cNvSpPr>
            <a:spLocks noGrp="1"/>
          </p:cNvSpPr>
          <p:nvPr>
            <p:ph idx="1"/>
          </p:nvPr>
        </p:nvSpPr>
        <p:spPr>
          <a:xfrm>
            <a:off x="1219200" y="1981200"/>
            <a:ext cx="6592888" cy="4038600"/>
          </a:xfrm>
        </p:spPr>
        <p:txBody>
          <a:bodyPr rtlCol="0">
            <a:noAutofit/>
          </a:bodyPr>
          <a:lstStyle/>
          <a:p>
            <a:pPr marL="274320" indent="-274320" eaLnBrk="1" fontAlgn="auto" hangingPunct="1">
              <a:spcAft>
                <a:spcPts val="0"/>
              </a:spcAft>
              <a:buFont typeface="Brush Script MT" pitchFamily="66" charset="0"/>
              <a:buChar char="O"/>
              <a:defRPr/>
            </a:pPr>
            <a:r>
              <a:rPr lang="en-US" sz="2800" dirty="0" smtClean="0"/>
              <a:t>He </a:t>
            </a:r>
            <a:r>
              <a:rPr lang="en-US" sz="2800" dirty="0"/>
              <a:t>invites all to take Him up on His promise</a:t>
            </a:r>
            <a:r>
              <a:rPr lang="en-US" sz="2800" dirty="0" smtClean="0"/>
              <a:t>:</a:t>
            </a:r>
          </a:p>
          <a:p>
            <a:pPr marL="0" indent="0" eaLnBrk="1" fontAlgn="auto" hangingPunct="1">
              <a:spcAft>
                <a:spcPts val="0"/>
              </a:spcAft>
              <a:buFont typeface="Brush Script MT" pitchFamily="66" charset="0"/>
              <a:buNone/>
              <a:defRPr/>
            </a:pPr>
            <a:r>
              <a:rPr lang="en-US" sz="2800" dirty="0" smtClean="0"/>
              <a:t>"'Bring </a:t>
            </a:r>
            <a:r>
              <a:rPr lang="en-US" sz="2800" dirty="0"/>
              <a:t>all the tithes into the storehouse, that there may be food in My house, and try Me now in this,' says the LORD of hosts, 'if I will not open for you the windows of heaven and pour out for you such blessing that there will not be room enough to receive it</a:t>
            </a:r>
            <a:r>
              <a:rPr lang="en-US" sz="2800" dirty="0" smtClean="0"/>
              <a:t>'“ (Malachi 3:10)</a:t>
            </a:r>
            <a:endParaRPr lang="en-US" sz="2800" dirty="0"/>
          </a:p>
        </p:txBody>
      </p:sp>
      <p:pic>
        <p:nvPicPr>
          <p:cNvPr id="78851"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79874"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79875" name="Content Placeholder 5"/>
          <p:cNvPicPr>
            <a:picLocks noGrp="1" noChangeAspect="1"/>
          </p:cNvPicPr>
          <p:nvPr>
            <p:ph idx="1"/>
          </p:nvPr>
        </p:nvPicPr>
        <p:blipFill>
          <a:blip r:embed="rId3"/>
          <a:srcRect/>
          <a:stretch>
            <a:fillRect/>
          </a:stretch>
        </p:blipFill>
        <p:spPr>
          <a:xfrm>
            <a:off x="1576388" y="1752600"/>
            <a:ext cx="6359525" cy="4419600"/>
          </a:xfr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80898"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80899" name="Content Placeholder 4"/>
          <p:cNvPicPr>
            <a:picLocks noGrp="1" noChangeAspect="1"/>
          </p:cNvPicPr>
          <p:nvPr>
            <p:ph idx="1"/>
          </p:nvPr>
        </p:nvPicPr>
        <p:blipFill>
          <a:blip r:embed="rId3"/>
          <a:srcRect/>
          <a:stretch>
            <a:fillRect/>
          </a:stretch>
        </p:blipFill>
        <p:spPr>
          <a:xfrm>
            <a:off x="1371600" y="1835150"/>
            <a:ext cx="6477000" cy="4260850"/>
          </a:xfr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81922"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81923" name="Content Placeholder 5"/>
          <p:cNvPicPr>
            <a:picLocks noGrp="1" noChangeAspect="1"/>
          </p:cNvPicPr>
          <p:nvPr>
            <p:ph idx="1"/>
          </p:nvPr>
        </p:nvPicPr>
        <p:blipFill>
          <a:blip r:embed="rId3"/>
          <a:srcRect/>
          <a:stretch>
            <a:fillRect/>
          </a:stretch>
        </p:blipFill>
        <p:spPr>
          <a:xfrm>
            <a:off x="1828800" y="1698625"/>
            <a:ext cx="5943600" cy="4321175"/>
          </a:xfr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82946"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82947" name="Content Placeholder 4"/>
          <p:cNvPicPr>
            <a:picLocks noGrp="1" noChangeAspect="1"/>
          </p:cNvPicPr>
          <p:nvPr>
            <p:ph idx="1"/>
          </p:nvPr>
        </p:nvPicPr>
        <p:blipFill>
          <a:blip r:embed="rId3"/>
          <a:srcRect/>
          <a:stretch>
            <a:fillRect/>
          </a:stretch>
        </p:blipFill>
        <p:spPr>
          <a:xfrm>
            <a:off x="1828800" y="1817688"/>
            <a:ext cx="5889625" cy="419258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Does tithing teach timeless principles and lessons in today’s modern world?</a:t>
            </a:r>
            <a:endParaRPr lang="en-US" dirty="0"/>
          </a:p>
        </p:txBody>
      </p:sp>
      <p:sp>
        <p:nvSpPr>
          <p:cNvPr id="3" name="Content Placeholder 2"/>
          <p:cNvSpPr>
            <a:spLocks noGrp="1"/>
          </p:cNvSpPr>
          <p:nvPr>
            <p:ph idx="1"/>
          </p:nvPr>
        </p:nvSpPr>
        <p:spPr>
          <a:xfrm>
            <a:off x="1219200" y="3505200"/>
            <a:ext cx="6592888" cy="2217738"/>
          </a:xfrm>
        </p:spPr>
        <p:txBody>
          <a:bodyPr rtlCol="0">
            <a:normAutofit lnSpcReduction="10000"/>
          </a:bodyPr>
          <a:lstStyle/>
          <a:p>
            <a:pPr marL="274320" indent="-274320" eaLnBrk="1" fontAlgn="auto" hangingPunct="1">
              <a:spcAft>
                <a:spcPts val="0"/>
              </a:spcAft>
              <a:buFont typeface="Brush Script MT" pitchFamily="66" charset="0"/>
              <a:buChar char="O"/>
              <a:defRPr/>
            </a:pPr>
            <a:r>
              <a:rPr lang="en-US" sz="2800" dirty="0"/>
              <a:t>Most people, however, earmark nearly all of their physical resources for acquiring material goods and services to make life better for themselves and their offspring.</a:t>
            </a:r>
          </a:p>
          <a:p>
            <a:pPr marL="0" indent="0" eaLnBrk="1" fontAlgn="auto" hangingPunct="1">
              <a:spcAft>
                <a:spcPts val="0"/>
              </a:spcAft>
              <a:buFont typeface="Brush Script MT" pitchFamily="66" charset="0"/>
              <a:buNone/>
              <a:defRPr/>
            </a:pPr>
            <a:endParaRPr lang="en-US" dirty="0"/>
          </a:p>
        </p:txBody>
      </p:sp>
      <p:pic>
        <p:nvPicPr>
          <p:cNvPr id="19459" name="Picture 3"/>
          <p:cNvPicPr>
            <a:picLocks noChangeAspect="1"/>
          </p:cNvPicPr>
          <p:nvPr/>
        </p:nvPicPr>
        <p:blipFill>
          <a:blip r:embed="rId2"/>
          <a:srcRect/>
          <a:stretch>
            <a:fillRect/>
          </a:stretch>
        </p:blipFill>
        <p:spPr bwMode="auto">
          <a:xfrm>
            <a:off x="762000" y="2057400"/>
            <a:ext cx="1633538" cy="1143000"/>
          </a:xfrm>
          <a:prstGeom prst="rect">
            <a:avLst/>
          </a:prstGeom>
          <a:noFill/>
          <a:ln w="9525">
            <a:noFill/>
            <a:miter lim="800000"/>
            <a:headEnd/>
            <a:tailEnd/>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a:xfrm>
            <a:off x="1095375" y="703263"/>
            <a:ext cx="6964363" cy="1201737"/>
          </a:xfrm>
        </p:spPr>
        <p:txBody>
          <a:bodyPr/>
          <a:lstStyle/>
          <a:p>
            <a:pPr eaLnBrk="1" hangingPunct="1"/>
            <a:r>
              <a:rPr lang="en-US" smtClean="0"/>
              <a:t>     Proportional Giving</a:t>
            </a:r>
          </a:p>
        </p:txBody>
      </p:sp>
      <p:pic>
        <p:nvPicPr>
          <p:cNvPr id="83970" name="Picture 3"/>
          <p:cNvPicPr>
            <a:picLocks noChangeAspect="1"/>
          </p:cNvPicPr>
          <p:nvPr/>
        </p:nvPicPr>
        <p:blipFill>
          <a:blip r:embed="rId2"/>
          <a:srcRect/>
          <a:stretch>
            <a:fillRect/>
          </a:stretch>
        </p:blipFill>
        <p:spPr bwMode="auto">
          <a:xfrm>
            <a:off x="762000" y="685800"/>
            <a:ext cx="1633538" cy="1143000"/>
          </a:xfrm>
          <a:prstGeom prst="rect">
            <a:avLst/>
          </a:prstGeom>
          <a:noFill/>
          <a:ln w="9525">
            <a:noFill/>
            <a:miter lim="800000"/>
            <a:headEnd/>
            <a:tailEnd/>
          </a:ln>
        </p:spPr>
      </p:pic>
      <p:pic>
        <p:nvPicPr>
          <p:cNvPr id="83971" name="Content Placeholder 5"/>
          <p:cNvPicPr>
            <a:picLocks noGrp="1" noChangeAspect="1"/>
          </p:cNvPicPr>
          <p:nvPr>
            <p:ph idx="1"/>
          </p:nvPr>
        </p:nvPicPr>
        <p:blipFill>
          <a:blip r:embed="rId3"/>
          <a:srcRect/>
          <a:stretch>
            <a:fillRect/>
          </a:stretch>
        </p:blipFill>
        <p:spPr>
          <a:xfrm>
            <a:off x="838200" y="2057400"/>
            <a:ext cx="7477125" cy="3276600"/>
          </a:xfr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4"/>
          <p:cNvSpPr>
            <a:spLocks noGrp="1"/>
          </p:cNvSpPr>
          <p:nvPr>
            <p:ph type="title"/>
          </p:nvPr>
        </p:nvSpPr>
        <p:spPr/>
        <p:txBody>
          <a:bodyPr/>
          <a:lstStyle/>
          <a:p>
            <a:pPr eaLnBrk="1" hangingPunct="1"/>
            <a:endParaRPr lang="en-US" smtClean="0"/>
          </a:p>
        </p:txBody>
      </p:sp>
      <p:pic>
        <p:nvPicPr>
          <p:cNvPr id="84994" name="Content Placeholder 8"/>
          <p:cNvPicPr>
            <a:picLocks noGrp="1" noChangeAspect="1"/>
          </p:cNvPicPr>
          <p:nvPr>
            <p:ph idx="1"/>
          </p:nvPr>
        </p:nvPicPr>
        <p:blipFill>
          <a:blip r:embed="rId2"/>
          <a:srcRect/>
          <a:stretch>
            <a:fillRect/>
          </a:stretch>
        </p:blipFill>
        <p:spPr>
          <a:xfrm>
            <a:off x="838200" y="1257300"/>
            <a:ext cx="7469188" cy="4970463"/>
          </a:xfrm>
        </p:spPr>
      </p:pic>
      <p:pic>
        <p:nvPicPr>
          <p:cNvPr id="84995" name="Picture 3"/>
          <p:cNvPicPr>
            <a:picLocks noChangeAspect="1"/>
          </p:cNvPicPr>
          <p:nvPr/>
        </p:nvPicPr>
        <p:blipFill>
          <a:blip r:embed="rId3"/>
          <a:srcRect/>
          <a:stretch>
            <a:fillRect/>
          </a:stretch>
        </p:blipFill>
        <p:spPr bwMode="auto">
          <a:xfrm>
            <a:off x="762000" y="685800"/>
            <a:ext cx="1633538" cy="1143000"/>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7" name="Content Placeholder 6"/>
          <p:cNvPicPr>
            <a:picLocks noGrp="1" noChangeAspect="1"/>
          </p:cNvPicPr>
          <p:nvPr>
            <p:ph idx="1"/>
          </p:nvPr>
        </p:nvPicPr>
        <p:blipFill>
          <a:blip r:embed="rId2"/>
          <a:srcRect/>
          <a:stretch>
            <a:fillRect/>
          </a:stretch>
        </p:blipFill>
        <p:spPr>
          <a:xfrm>
            <a:off x="990600" y="704850"/>
            <a:ext cx="7162800" cy="5373688"/>
          </a:xfrm>
        </p:spPr>
      </p:pic>
      <p:sp>
        <p:nvSpPr>
          <p:cNvPr id="86018" name="Title 4"/>
          <p:cNvSpPr>
            <a:spLocks noGrp="1"/>
          </p:cNvSpPr>
          <p:nvPr>
            <p:ph type="title"/>
          </p:nvPr>
        </p:nvSpPr>
        <p:spPr/>
        <p:txBody>
          <a:bodyPr/>
          <a:lstStyle/>
          <a:p>
            <a:pPr eaLnBrk="1" hangingPunct="1"/>
            <a:endParaRPr lang="en-US" smtClean="0"/>
          </a:p>
        </p:txBody>
      </p:sp>
      <p:pic>
        <p:nvPicPr>
          <p:cNvPr id="86019" name="Picture 3"/>
          <p:cNvPicPr>
            <a:picLocks noChangeAspect="1"/>
          </p:cNvPicPr>
          <p:nvPr/>
        </p:nvPicPr>
        <p:blipFill>
          <a:blip r:embed="rId3"/>
          <a:srcRect/>
          <a:stretch>
            <a:fillRect/>
          </a:stretch>
        </p:blipFill>
        <p:spPr bwMode="auto">
          <a:xfrm>
            <a:off x="728663" y="5257800"/>
            <a:ext cx="1633537" cy="1143000"/>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pPr eaLnBrk="1" hangingPunct="1"/>
            <a:r>
              <a:rPr lang="en-US" smtClean="0"/>
              <a:t>Resource</a:t>
            </a:r>
          </a:p>
        </p:txBody>
      </p:sp>
      <p:sp>
        <p:nvSpPr>
          <p:cNvPr id="3" name="Content Placeholder 2"/>
          <p:cNvSpPr>
            <a:spLocks noGrp="1"/>
          </p:cNvSpPr>
          <p:nvPr>
            <p:ph idx="1"/>
          </p:nvPr>
        </p:nvSpPr>
        <p:spPr/>
        <p:txBody>
          <a:bodyPr rtlCol="0">
            <a:normAutofit/>
          </a:bodyPr>
          <a:lstStyle/>
          <a:p>
            <a:pPr marL="274320" indent="-274320" eaLnBrk="1" fontAlgn="auto" hangingPunct="1">
              <a:spcAft>
                <a:spcPts val="0"/>
              </a:spcAft>
              <a:buFont typeface="Brush Script MT" pitchFamily="66" charset="0"/>
              <a:buChar char="O"/>
              <a:defRPr/>
            </a:pPr>
            <a:r>
              <a:rPr lang="en-US" sz="1100" dirty="0" smtClean="0"/>
              <a:t>Information presented in this presentation is </a:t>
            </a:r>
            <a:r>
              <a:rPr lang="en-US" sz="1100" dirty="0"/>
              <a:t>cited from </a:t>
            </a:r>
            <a:r>
              <a:rPr lang="en-US" sz="1100" dirty="0">
                <a:hlinkClick r:id="rId2"/>
              </a:rPr>
              <a:t>http://www.ucg.org/booklet/what-does-bible-teach-about-tithing/why-tithe-todays-world</a:t>
            </a:r>
            <a:r>
              <a:rPr lang="en-US" sz="1100" dirty="0" smtClean="0">
                <a:hlinkClick r:id="rId2"/>
              </a:rPr>
              <a:t>/</a:t>
            </a:r>
            <a:endParaRPr lang="en-US" sz="1100" dirty="0" smtClean="0"/>
          </a:p>
          <a:p>
            <a:pPr marL="274320" indent="-274320" eaLnBrk="1" fontAlgn="auto" hangingPunct="1">
              <a:spcAft>
                <a:spcPts val="0"/>
              </a:spcAft>
              <a:buFont typeface="Brush Script MT" pitchFamily="66" charset="0"/>
              <a:buChar char="O"/>
              <a:defRPr/>
            </a:pPr>
            <a:r>
              <a:rPr lang="en-US" sz="1100" dirty="0"/>
              <a:t>Illustrations cited in this presentation are from:</a:t>
            </a:r>
          </a:p>
          <a:p>
            <a:pPr marL="0" indent="0" eaLnBrk="1" fontAlgn="auto" hangingPunct="1">
              <a:spcAft>
                <a:spcPts val="0"/>
              </a:spcAft>
              <a:buFont typeface="Brush Script MT" pitchFamily="66" charset="0"/>
              <a:buNone/>
              <a:defRPr/>
            </a:pPr>
            <a:r>
              <a:rPr lang="en-US" sz="1100" u="sng" dirty="0">
                <a:hlinkClick r:id="rId3"/>
              </a:rPr>
              <a:t>http://www.google.com/imgres?imgurl=http://truthforfree.com/html/tithing-related/images/comic_pastormoney.jpg&amp;imgrefurl=http://truthforfree.com/html/tithing-related/tithing.html&amp;usg=__jPzrtnS6r2rHSCGx1lmyUDq4qbw=&amp;h=400&amp;w=342&amp;sz=76&amp;hl=en&amp;start=0&amp;zoom=1&amp;tbnid=vmGsnwFGWrZIDM:&amp;tbnh=107&amp;tbnw=91&amp;ei=L8QlTrWwEYTfgQelrKHvBQ&amp;prev=/search%3Fq%3Dtithing%26um%3D1%26hl%3Den%26sa%3DN%26rlz%3D1W1SKPB_en%26biw%3D1280%26bih%3D530%26tbm%3Disch&amp;um=1&amp;itbs=1&amp;iact=hc&amp;vpx=1029&amp;vpy=164&amp;dur=3744&amp;hovh=243&amp;hovw=208&amp;tx=33&amp;ty=125&amp;page=1&amp;ndsp=24&amp;ved=1t:429,r:23,s:0&amp;biw=1280&amp;bih=530</a:t>
            </a:r>
            <a:endParaRPr lang="en-US" sz="1100" dirty="0"/>
          </a:p>
          <a:p>
            <a:pPr marL="0" indent="0" eaLnBrk="1" fontAlgn="auto" hangingPunct="1">
              <a:spcAft>
                <a:spcPts val="0"/>
              </a:spcAft>
              <a:buFont typeface="Brush Script MT" pitchFamily="66" charset="0"/>
              <a:buNone/>
              <a:defRPr/>
            </a:pPr>
            <a:endParaRPr lang="en-US" sz="1100" u="sng" dirty="0" smtClean="0">
              <a:hlinkClick r:id="rId4"/>
            </a:endParaRPr>
          </a:p>
          <a:p>
            <a:pPr marL="0" indent="0" eaLnBrk="1" fontAlgn="auto" hangingPunct="1">
              <a:spcAft>
                <a:spcPts val="0"/>
              </a:spcAft>
              <a:buFont typeface="Brush Script MT" pitchFamily="66" charset="0"/>
              <a:buNone/>
              <a:defRPr/>
            </a:pPr>
            <a:r>
              <a:rPr lang="en-US" sz="1100" u="sng" dirty="0" smtClean="0">
                <a:hlinkClick r:id="rId4"/>
              </a:rPr>
              <a:t>http</a:t>
            </a:r>
            <a:r>
              <a:rPr lang="en-US" sz="1100" u="sng" dirty="0">
                <a:hlinkClick r:id="rId4"/>
              </a:rPr>
              <a:t>://www.google.com/imgres?imgurl=http://truthforfree.com/html/tithing-related/images/tithing_jesuspaiditall.jpg&amp;imgrefurl=http://truthforfree.com/html/tithing-related/tithing.html&amp;usg=__ZDgPMt6tePz6AWOerDeWTha6YcE=&amp;h=548&amp;w=400&amp;sz=35&amp;hl=en&amp;start=24&amp;zoom=1&amp;tbnid=dv2LrORYRBFcGM:&amp;tbnh=113&amp;tbnw=82&amp;ei=L8QlTrWwEYTfgQelrKHvBQ&amp;prev=/search%3Fq%3Dtithing%26um%3D1%26hl%3Den%26sa%3DN%26rlz%3D1W1SKPB_en%26biw%3D1280%26bih%3D530%26tbm%3Disch&amp;um=1&amp;itbs=1&amp;iact=rc&amp;dur=437&amp;page=2&amp;ndsp=23&amp;ved=1t:429,r:9,s:24&amp;tx=36&amp;ty=27</a:t>
            </a:r>
            <a:endParaRPr lang="en-US" sz="1100" dirty="0"/>
          </a:p>
          <a:p>
            <a:pPr marL="274320" indent="-274320" eaLnBrk="1" fontAlgn="auto" hangingPunct="1">
              <a:spcAft>
                <a:spcPts val="0"/>
              </a:spcAft>
              <a:buFont typeface="Brush Script MT" pitchFamily="66" charset="0"/>
              <a:buChar char="O"/>
              <a:defRPr/>
            </a:pPr>
            <a:endParaRPr lang="en-US" sz="11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Does tithing teach timeless principles and lessons in today’s modern world?</a:t>
            </a:r>
            <a:endParaRPr lang="en-US" dirty="0"/>
          </a:p>
        </p:txBody>
      </p:sp>
      <p:sp>
        <p:nvSpPr>
          <p:cNvPr id="3" name="Content Placeholder 2"/>
          <p:cNvSpPr>
            <a:spLocks noGrp="1"/>
          </p:cNvSpPr>
          <p:nvPr>
            <p:ph idx="1"/>
          </p:nvPr>
        </p:nvSpPr>
        <p:spPr>
          <a:xfrm>
            <a:off x="1219200" y="3505200"/>
            <a:ext cx="6592888" cy="2217738"/>
          </a:xfrm>
        </p:spPr>
        <p:txBody>
          <a:bodyPr rtlCol="0">
            <a:normAutofit lnSpcReduction="10000"/>
          </a:bodyPr>
          <a:lstStyle/>
          <a:p>
            <a:pPr marL="274320" indent="-274320" eaLnBrk="1" fontAlgn="auto" hangingPunct="1">
              <a:spcAft>
                <a:spcPts val="0"/>
              </a:spcAft>
              <a:buFont typeface="Brush Script MT" pitchFamily="66" charset="0"/>
              <a:buChar char="O"/>
              <a:defRPr/>
            </a:pPr>
            <a:r>
              <a:rPr lang="en-US" sz="2800" dirty="0" smtClean="0"/>
              <a:t>God </a:t>
            </a:r>
            <a:r>
              <a:rPr lang="en-US" sz="2800" dirty="0"/>
              <a:t>asks for a different approach from those He is calling. He asks us to recognize the importance of spiritual needs and values as well as physical needs.</a:t>
            </a:r>
          </a:p>
          <a:p>
            <a:pPr marL="0" indent="0" eaLnBrk="1" fontAlgn="auto" hangingPunct="1">
              <a:spcAft>
                <a:spcPts val="0"/>
              </a:spcAft>
              <a:buFont typeface="Brush Script MT" pitchFamily="66" charset="0"/>
              <a:buNone/>
              <a:defRPr/>
            </a:pPr>
            <a:endParaRPr lang="en-US" dirty="0"/>
          </a:p>
        </p:txBody>
      </p:sp>
      <p:pic>
        <p:nvPicPr>
          <p:cNvPr id="20483" name="Picture 3"/>
          <p:cNvPicPr>
            <a:picLocks noChangeAspect="1"/>
          </p:cNvPicPr>
          <p:nvPr/>
        </p:nvPicPr>
        <p:blipFill>
          <a:blip r:embed="rId2"/>
          <a:srcRect/>
          <a:stretch>
            <a:fillRect/>
          </a:stretch>
        </p:blipFill>
        <p:spPr bwMode="auto">
          <a:xfrm>
            <a:off x="762000" y="2057400"/>
            <a:ext cx="1633538" cy="1143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Does tithing teach timeless principles and lessons in today’s modern world?</a:t>
            </a:r>
            <a:endParaRPr lang="en-US" dirty="0"/>
          </a:p>
        </p:txBody>
      </p:sp>
      <p:sp>
        <p:nvSpPr>
          <p:cNvPr id="3" name="Content Placeholder 2"/>
          <p:cNvSpPr>
            <a:spLocks noGrp="1"/>
          </p:cNvSpPr>
          <p:nvPr>
            <p:ph idx="1"/>
          </p:nvPr>
        </p:nvSpPr>
        <p:spPr>
          <a:xfrm>
            <a:off x="1219200" y="3505200"/>
            <a:ext cx="6592888" cy="2217738"/>
          </a:xfrm>
        </p:spPr>
        <p:txBody>
          <a:bodyPr rtlCol="0">
            <a:normAutofit/>
          </a:bodyPr>
          <a:lstStyle/>
          <a:p>
            <a:pPr marL="274320" indent="-274320" eaLnBrk="1" fontAlgn="auto" hangingPunct="1">
              <a:spcAft>
                <a:spcPts val="0"/>
              </a:spcAft>
              <a:buFont typeface="Brush Script MT" pitchFamily="66" charset="0"/>
              <a:buChar char="O"/>
              <a:defRPr/>
            </a:pPr>
            <a:r>
              <a:rPr lang="en-US" sz="2800" dirty="0"/>
              <a:t>God wants us to communicate priceless spiritual knowledge to a darkened and deceived world.</a:t>
            </a:r>
          </a:p>
          <a:p>
            <a:pPr marL="274320" indent="-274320" eaLnBrk="1" fontAlgn="auto" hangingPunct="1">
              <a:spcAft>
                <a:spcPts val="0"/>
              </a:spcAft>
              <a:buFont typeface="Brush Script MT" pitchFamily="66" charset="0"/>
              <a:buChar char="O"/>
              <a:defRPr/>
            </a:pPr>
            <a:endParaRPr lang="en-US" dirty="0"/>
          </a:p>
          <a:p>
            <a:pPr marL="0" indent="0" eaLnBrk="1" fontAlgn="auto" hangingPunct="1">
              <a:spcAft>
                <a:spcPts val="0"/>
              </a:spcAft>
              <a:buFont typeface="Brush Script MT" pitchFamily="66" charset="0"/>
              <a:buNone/>
              <a:defRPr/>
            </a:pPr>
            <a:endParaRPr lang="en-US" dirty="0"/>
          </a:p>
        </p:txBody>
      </p:sp>
      <p:pic>
        <p:nvPicPr>
          <p:cNvPr id="21507" name="Picture 3"/>
          <p:cNvPicPr>
            <a:picLocks noChangeAspect="1"/>
          </p:cNvPicPr>
          <p:nvPr/>
        </p:nvPicPr>
        <p:blipFill>
          <a:blip r:embed="rId2"/>
          <a:srcRect/>
          <a:stretch>
            <a:fillRect/>
          </a:stretch>
        </p:blipFill>
        <p:spPr bwMode="auto">
          <a:xfrm>
            <a:off x="762000" y="2057400"/>
            <a:ext cx="1633538" cy="1143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1581</TotalTime>
  <Words>2390</Words>
  <Application>Microsoft Office PowerPoint</Application>
  <PresentationFormat>On-screen Show (4:3)</PresentationFormat>
  <Paragraphs>199</Paragraphs>
  <Slides>73</Slides>
  <Notes>0</Notes>
  <HiddenSlides>0</HiddenSlides>
  <MMClips>0</MMClips>
  <ScaleCrop>false</ScaleCrop>
  <HeadingPairs>
    <vt:vector size="6" baseType="variant">
      <vt:variant>
        <vt:lpstr>Fonts Used</vt:lpstr>
      </vt:variant>
      <vt:variant>
        <vt:i4>6</vt:i4>
      </vt:variant>
      <vt:variant>
        <vt:lpstr>Design Template</vt:lpstr>
      </vt:variant>
      <vt:variant>
        <vt:i4>4</vt:i4>
      </vt:variant>
      <vt:variant>
        <vt:lpstr>Slide Titles</vt:lpstr>
      </vt:variant>
      <vt:variant>
        <vt:i4>73</vt:i4>
      </vt:variant>
    </vt:vector>
  </HeadingPairs>
  <TitlesOfParts>
    <vt:vector size="83" baseType="lpstr">
      <vt:lpstr>Arial</vt:lpstr>
      <vt:lpstr>Constantia</vt:lpstr>
      <vt:lpstr>Franklin Gothic Book</vt:lpstr>
      <vt:lpstr>Brush Script MT</vt:lpstr>
      <vt:lpstr>Calibri</vt:lpstr>
      <vt:lpstr>Rage Italic</vt:lpstr>
      <vt:lpstr>Pushpin</vt:lpstr>
      <vt:lpstr>Pushpin</vt:lpstr>
      <vt:lpstr>Pushpin</vt:lpstr>
      <vt:lpstr>Pushpin</vt:lpstr>
      <vt:lpstr>Tithing as a  Spiritual Discipline</vt:lpstr>
      <vt:lpstr>      Tithing as a Spiritual Discipline</vt:lpstr>
      <vt:lpstr>   Tithing as a Spiritual Discipline</vt:lpstr>
      <vt:lpstr>Membership Vows</vt:lpstr>
      <vt:lpstr>Membership Vows</vt:lpstr>
      <vt:lpstr>Membership Vows</vt:lpstr>
      <vt:lpstr>Does tithing teach timeless principles and lessons in today’s modern world?</vt:lpstr>
      <vt:lpstr>Does tithing teach timeless principles and lessons in today’s modern world?</vt:lpstr>
      <vt:lpstr>Does tithing teach timeless principles and lessons in today’s modern world?</vt:lpstr>
      <vt:lpstr>        The Purpose of the             Church Today</vt:lpstr>
      <vt:lpstr>        The Purpose of the             Church Today</vt:lpstr>
      <vt:lpstr>        The Purpose of the             Church Today</vt:lpstr>
      <vt:lpstr>Tithing as a Spiritual Discipline</vt:lpstr>
      <vt:lpstr>        What is Tithing?</vt:lpstr>
      <vt:lpstr>        What is Tithing?</vt:lpstr>
      <vt:lpstr>Tithing as a  Spiritual Discipline</vt:lpstr>
      <vt:lpstr>Tithing as a  Spiritual Discipline</vt:lpstr>
      <vt:lpstr>Tithing as a  Spiritual Discipline</vt:lpstr>
      <vt:lpstr>Tithing in  Biblical History (OT)</vt:lpstr>
      <vt:lpstr>Tithing in  Biblical History(OT) </vt:lpstr>
      <vt:lpstr>Tithing in  Biblical History(OT) </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in  Biblical History(OT)</vt:lpstr>
      <vt:lpstr>Tithing as a Spiritual Discipline</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Tithing in  Biblical History(NT)</vt:lpstr>
      <vt:lpstr>Slide 59</vt:lpstr>
      <vt:lpstr>Tithing as a   Spiritual Discipline</vt:lpstr>
      <vt:lpstr>Tithing as a   Spiritual Discipline</vt:lpstr>
      <vt:lpstr>Tithing as a   Spiritual Discipline</vt:lpstr>
      <vt:lpstr>Tithing as a   Spiritual Discipline</vt:lpstr>
      <vt:lpstr>Tithing as a   Spiritual Discipline</vt:lpstr>
      <vt:lpstr>Tithing as a   Spiritual Discipline</vt:lpstr>
      <vt:lpstr>     Proportional Giving</vt:lpstr>
      <vt:lpstr>     Proportional Giving</vt:lpstr>
      <vt:lpstr>     Proportional Giving</vt:lpstr>
      <vt:lpstr>     Proportional Giving</vt:lpstr>
      <vt:lpstr>     Proportional Giving</vt:lpstr>
      <vt:lpstr>Slide 71</vt:lpstr>
      <vt:lpstr>Slide 72</vt:lpstr>
      <vt:lpstr>Resource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Tithing as a  Spiritual Discipline</dc:title>
  <dc:creator>Rev. Ernest Etheridge, Donald Love</dc:creator>
  <cp:lastModifiedBy>Don Love</cp:lastModifiedBy>
  <cp:revision>9</cp:revision>
  <dcterms:created xsi:type="dcterms:W3CDTF">2011-07-19T17:47:41Z</dcterms:created>
  <dcterms:modified xsi:type="dcterms:W3CDTF">2011-11-04T01:10:13Z</dcterms:modified>
</cp:coreProperties>
</file>